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tags/tag27.xml" ContentType="application/vnd.openxmlformats-officedocument.presentationml.tags+xml"/>
  <Override PartName="/ppt/notesSlides/notesSlide33.xml" ContentType="application/vnd.openxmlformats-officedocument.presentationml.notesSlide+xml"/>
  <Override PartName="/ppt/tags/tag28.xml" ContentType="application/vnd.openxmlformats-officedocument.presentationml.tags+xml"/>
  <Override PartName="/ppt/notesSlides/notesSlide34.xml" ContentType="application/vnd.openxmlformats-officedocument.presentationml.notesSlide+xml"/>
  <Override PartName="/ppt/tags/tag29.xml" ContentType="application/vnd.openxmlformats-officedocument.presentationml.tags+xml"/>
  <Override PartName="/ppt/notesSlides/notesSlide35.xml" ContentType="application/vnd.openxmlformats-officedocument.presentationml.notesSlide+xml"/>
  <Override PartName="/ppt/tags/tag30.xml" ContentType="application/vnd.openxmlformats-officedocument.presentationml.tags+xml"/>
  <Override PartName="/ppt/notesSlides/notesSlide36.xml" ContentType="application/vnd.openxmlformats-officedocument.presentationml.notesSlide+xml"/>
  <Override PartName="/ppt/tags/tag31.xml" ContentType="application/vnd.openxmlformats-officedocument.presentationml.tags+xml"/>
  <Override PartName="/ppt/notesSlides/notesSlide37.xml" ContentType="application/vnd.openxmlformats-officedocument.presentationml.notesSlide+xml"/>
  <Override PartName="/ppt/tags/tag32.xml" ContentType="application/vnd.openxmlformats-officedocument.presentationml.tags+xml"/>
  <Override PartName="/ppt/notesSlides/notesSlide38.xml" ContentType="application/vnd.openxmlformats-officedocument.presentationml.notesSlide+xml"/>
  <Override PartName="/ppt/tags/tag3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4.xml" ContentType="application/vnd.openxmlformats-officedocument.presentationml.tags+xml"/>
  <Override PartName="/ppt/notesSlides/notesSlide41.xml" ContentType="application/vnd.openxmlformats-officedocument.presentationml.notesSlide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36.xml" ContentType="application/vnd.openxmlformats-officedocument.presentationml.tags+xml"/>
  <Override PartName="/ppt/notesSlides/notesSlide43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38.xml" ContentType="application/vnd.openxmlformats-officedocument.presentationml.tags+xml"/>
  <Override PartName="/ppt/notesSlides/notesSlide45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tags/tag40.xml" ContentType="application/vnd.openxmlformats-officedocument.presentationml.tags+xml"/>
  <Override PartName="/ppt/notesSlides/notesSlide47.xml" ContentType="application/vnd.openxmlformats-officedocument.presentationml.notesSlide+xml"/>
  <Override PartName="/ppt/tags/tag41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50"/>
  </p:notesMasterIdLst>
  <p:sldIdLst>
    <p:sldId id="256" r:id="rId2"/>
    <p:sldId id="307" r:id="rId3"/>
    <p:sldId id="298" r:id="rId4"/>
    <p:sldId id="29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00" r:id="rId14"/>
    <p:sldId id="266" r:id="rId15"/>
    <p:sldId id="267" r:id="rId16"/>
    <p:sldId id="272" r:id="rId17"/>
    <p:sldId id="273" r:id="rId18"/>
    <p:sldId id="268" r:id="rId19"/>
    <p:sldId id="269" r:id="rId20"/>
    <p:sldId id="270" r:id="rId21"/>
    <p:sldId id="271" r:id="rId22"/>
    <p:sldId id="301" r:id="rId23"/>
    <p:sldId id="278" r:id="rId24"/>
    <p:sldId id="279" r:id="rId25"/>
    <p:sldId id="280" r:id="rId26"/>
    <p:sldId id="281" r:id="rId27"/>
    <p:sldId id="276" r:id="rId28"/>
    <p:sldId id="277" r:id="rId29"/>
    <p:sldId id="274" r:id="rId30"/>
    <p:sldId id="275" r:id="rId31"/>
    <p:sldId id="302" r:id="rId32"/>
    <p:sldId id="284" r:id="rId33"/>
    <p:sldId id="285" r:id="rId34"/>
    <p:sldId id="288" r:id="rId35"/>
    <p:sldId id="289" r:id="rId36"/>
    <p:sldId id="286" r:id="rId37"/>
    <p:sldId id="287" r:id="rId38"/>
    <p:sldId id="282" r:id="rId39"/>
    <p:sldId id="283" r:id="rId40"/>
    <p:sldId id="303" r:id="rId41"/>
    <p:sldId id="296" r:id="rId42"/>
    <p:sldId id="297" r:id="rId43"/>
    <p:sldId id="292" r:id="rId44"/>
    <p:sldId id="293" r:id="rId45"/>
    <p:sldId id="290" r:id="rId46"/>
    <p:sldId id="291" r:id="rId47"/>
    <p:sldId id="294" r:id="rId48"/>
    <p:sldId id="295" r:id="rId49"/>
  </p:sldIdLst>
  <p:sldSz cx="9144000" cy="6858000" type="screen4x3"/>
  <p:notesSz cx="6858000" cy="9144000"/>
  <p:embeddedFontLst>
    <p:embeddedFont>
      <p:font typeface="Franklin Gothic Demi Cond" panose="020B0706030402020204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Bookman Old Style" panose="02050604050505020204" pitchFamily="18" charset="0"/>
      <p:regular r:id="rId56"/>
      <p:bold r:id="rId57"/>
      <p:italic r:id="rId58"/>
      <p:boldItalic r:id="rId59"/>
    </p:embeddedFont>
    <p:embeddedFont>
      <p:font typeface="MS Mincho" panose="020B0604020202020204" charset="-128"/>
      <p:regular r:id="rId60"/>
    </p:embeddedFont>
    <p:embeddedFont>
      <p:font typeface="Impact" panose="020B0806030902050204" pitchFamily="34" charset="0"/>
      <p:regular r:id="rId61"/>
    </p:embeddedFont>
    <p:embeddedFont>
      <p:font typeface="Open Sans ExtraBold" panose="020B0906030804020204" pitchFamily="34" charset="0"/>
      <p:bold r:id="rId62"/>
      <p:boldItalic r:id="rId63"/>
    </p:embeddedFont>
  </p:embeddedFontLst>
  <p:custShowLst>
    <p:custShow name="Credits" id="0">
      <p:sldLst/>
    </p:custShow>
  </p:custShowLst>
  <p:custDataLst>
    <p:tags r:id="rId6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7ACE"/>
    <a:srgbClr val="597AD3"/>
    <a:srgbClr val="0070C0"/>
    <a:srgbClr val="0033B1"/>
    <a:srgbClr val="0033CC"/>
    <a:srgbClr val="2172AF"/>
    <a:srgbClr val="003399"/>
    <a:srgbClr val="08080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6" autoAdjust="0"/>
    <p:restoredTop sz="82394" autoAdjust="0"/>
  </p:normalViewPr>
  <p:slideViewPr>
    <p:cSldViewPr snapToGrid="0">
      <p:cViewPr varScale="1">
        <p:scale>
          <a:sx n="92" d="100"/>
          <a:sy n="92" d="100"/>
        </p:scale>
        <p:origin x="130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378CD-C6CB-4D57-9FF3-10778C68ABE2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6E11D-75F6-4B9B-B607-C8FCDEE2C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8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3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50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4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49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927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4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28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01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67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0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0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still slide if you don’t like animation (only Start button)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90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69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31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46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32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78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46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57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40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11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4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can </a:t>
            </a:r>
            <a:r>
              <a:rPr lang="en-US" b="1" baseline="0" dirty="0" smtClean="0"/>
              <a:t>edit category names here.</a:t>
            </a:r>
            <a:endParaRPr lang="en-US" b="0" baseline="0" dirty="0" smtClean="0"/>
          </a:p>
          <a:p>
            <a:r>
              <a:rPr lang="en-US" b="0" baseline="0" dirty="0" smtClean="0"/>
              <a:t>For editing a </a:t>
            </a:r>
            <a:r>
              <a:rPr lang="en-US" b="1" baseline="0" dirty="0" smtClean="0"/>
              <a:t>clue/response </a:t>
            </a:r>
            <a:r>
              <a:rPr lang="en-US" b="0" baseline="0" dirty="0" smtClean="0"/>
              <a:t>pair, find the </a:t>
            </a:r>
            <a:r>
              <a:rPr lang="en-US" b="1" baseline="0" dirty="0" smtClean="0"/>
              <a:t>respective slides.</a:t>
            </a:r>
            <a:r>
              <a:rPr lang="en-US" baseline="0" dirty="0" smtClean="0"/>
              <a:t> Slide notes will help you find it easily (e.g. 1 column 1 row).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en-US" baseline="0" dirty="0" smtClean="0"/>
              <a:t>Use </a:t>
            </a:r>
            <a:r>
              <a:rPr lang="en-US" b="1" baseline="0" dirty="0" smtClean="0"/>
              <a:t>HOME -&gt; Select -&gt; Selection Pane </a:t>
            </a:r>
            <a:r>
              <a:rPr lang="en-US" b="0" baseline="0" dirty="0" smtClean="0"/>
              <a:t>to hide/show shapes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ANIMATIONS -&gt; Animation Pane </a:t>
            </a:r>
            <a:r>
              <a:rPr lang="en-US" b="0" baseline="0" dirty="0" smtClean="0"/>
              <a:t>to see the triggers.</a:t>
            </a:r>
          </a:p>
          <a:p>
            <a:endParaRPr lang="en-US" b="0" baseline="0" dirty="0" smtClean="0"/>
          </a:p>
          <a:p>
            <a:r>
              <a:rPr lang="en-US" dirty="0" smtClean="0"/>
              <a:t>This slide features trigger animation to deactivate</a:t>
            </a:r>
            <a:r>
              <a:rPr lang="en-US" baseline="0" dirty="0" smtClean="0"/>
              <a:t> cells that has been already selected. When you click on the transparent shape (area above numbers), the new shape (with background image) will overlap this cell.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0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05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98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54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2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6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8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51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37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1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647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14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1144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43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55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271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34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7061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18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column 1 row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4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1 row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7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column 2 row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3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6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2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pringsolutions.com/blog/how-to-make-a-jeopardy-game-in-powerpoint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05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1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5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25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86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0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00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2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7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926592"/>
            <a:ext cx="7680960" cy="43240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 userDrawn="1"/>
        </p:nvSpPr>
        <p:spPr>
          <a:xfrm>
            <a:off x="3583709" y="5676281"/>
            <a:ext cx="1976582" cy="779113"/>
          </a:xfrm>
          <a:prstGeom prst="actionButtonBlank">
            <a:avLst/>
          </a:prstGeom>
          <a:gradFill>
            <a:gsLst>
              <a:gs pos="0">
                <a:srgbClr val="2172AF"/>
              </a:gs>
              <a:gs pos="64000">
                <a:srgbClr val="0033CC"/>
              </a:gs>
              <a:gs pos="100000">
                <a:srgbClr val="003399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Answer</a:t>
            </a:r>
            <a:endParaRPr lang="ru-RU" sz="2800" dirty="0">
              <a:solidFill>
                <a:srgbClr val="FFC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rect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1520" y="1158240"/>
            <a:ext cx="7680960" cy="38607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 userDrawn="1"/>
        </p:nvSpPr>
        <p:spPr>
          <a:xfrm>
            <a:off x="4174836" y="5668674"/>
            <a:ext cx="794327" cy="794327"/>
          </a:xfrm>
          <a:prstGeom prst="actionButtonHome">
            <a:avLst/>
          </a:prstGeom>
          <a:gradFill>
            <a:gsLst>
              <a:gs pos="0">
                <a:srgbClr val="2172AF"/>
              </a:gs>
              <a:gs pos="64000">
                <a:srgbClr val="0033CC"/>
              </a:gs>
              <a:gs pos="100000">
                <a:srgbClr val="003399"/>
              </a:gs>
            </a:gsLst>
            <a:path path="circle">
              <a:fillToRect l="50000" t="130000" r="50000" b="-30000"/>
            </a:path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Rounded Rectangle 1">
            <a:hlinkClick r:id="" action="ppaction://noaction">
              <a:snd r:embed="rId3" name="applause.wav"/>
            </a:hlinkClick>
          </p:cNvPr>
          <p:cNvSpPr/>
          <p:nvPr userDrawn="1"/>
        </p:nvSpPr>
        <p:spPr>
          <a:xfrm>
            <a:off x="2430025" y="7112689"/>
            <a:ext cx="1053867" cy="3651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APPLAUSE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Rounded Rectangle 11">
            <a:hlinkClick r:id="" action="ppaction://noaction">
              <a:snd r:embed="rId4" name="Boo! sound effect.wav"/>
            </a:hlinkClick>
          </p:cNvPr>
          <p:cNvSpPr/>
          <p:nvPr userDrawn="1"/>
        </p:nvSpPr>
        <p:spPr>
          <a:xfrm>
            <a:off x="5746251" y="7117679"/>
            <a:ext cx="578431" cy="3651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BOO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57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M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72" y="-663161"/>
            <a:ext cx="7765321" cy="5869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Main Menu</a:t>
            </a:r>
            <a:endParaRPr lang="ru-RU" dirty="0"/>
          </a:p>
        </p:txBody>
      </p:sp>
      <p:sp>
        <p:nvSpPr>
          <p:cNvPr id="47" name="Subtitle 2">
            <a:hlinkClick r:id="rId3"/>
          </p:cNvPr>
          <p:cNvSpPr txBox="1">
            <a:spLocks/>
          </p:cNvSpPr>
          <p:nvPr userDrawn="1"/>
        </p:nvSpPr>
        <p:spPr>
          <a:xfrm>
            <a:off x="374946" y="6522847"/>
            <a:ext cx="3142701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100" dirty="0" smtClean="0">
                <a:solidFill>
                  <a:srgbClr val="FFC000"/>
                </a:solidFill>
                <a:effectLst/>
                <a:latin typeface="Swis721 BlkCn BT" panose="020B0806030502040204" pitchFamily="34" charset="0"/>
              </a:rPr>
              <a:t>Learn how to make this game</a:t>
            </a:r>
            <a:endParaRPr lang="ru-RU" sz="1100" dirty="0">
              <a:solidFill>
                <a:srgbClr val="FFC000"/>
              </a:solidFill>
              <a:effectLst/>
            </a:endParaRPr>
          </a:p>
        </p:txBody>
      </p:sp>
      <p:sp>
        <p:nvSpPr>
          <p:cNvPr id="48" name="Subtitle 2">
            <a:hlinkClick r:id="" action="ppaction://customshow?id=0&amp;return=true"/>
          </p:cNvPr>
          <p:cNvSpPr txBox="1">
            <a:spLocks/>
          </p:cNvSpPr>
          <p:nvPr userDrawn="1"/>
        </p:nvSpPr>
        <p:spPr>
          <a:xfrm>
            <a:off x="8099588" y="6522846"/>
            <a:ext cx="652798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dirty="0" smtClean="0">
                <a:solidFill>
                  <a:srgbClr val="FFC000"/>
                </a:solidFill>
                <a:effectLst/>
                <a:latin typeface="Swis721 BlkCn BT" panose="020B0806030502040204" pitchFamily="34" charset="0"/>
              </a:rPr>
              <a:t>Credits</a:t>
            </a:r>
            <a:endParaRPr lang="ru-RU" sz="110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23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539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7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541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39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13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9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15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6F57-003F-4CDA-9C98-1D41974E87E2}" type="datetimeFigureOut">
              <a:rPr lang="ru-RU" smtClean="0"/>
              <a:t>13.08.2020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481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springsolutions.com/ispring-suit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43.xml"/><Relationship Id="rId18" Type="http://schemas.openxmlformats.org/officeDocument/2006/relationships/slide" Target="slide45.xml"/><Relationship Id="rId26" Type="http://schemas.openxmlformats.org/officeDocument/2006/relationships/image" Target="../media/image13.png"/><Relationship Id="rId39" Type="http://schemas.openxmlformats.org/officeDocument/2006/relationships/image" Target="../media/image26.png"/><Relationship Id="rId21" Type="http://schemas.openxmlformats.org/officeDocument/2006/relationships/slide" Target="slide25.xml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7" Type="http://schemas.openxmlformats.org/officeDocument/2006/relationships/slide" Target="slide32.xml"/><Relationship Id="rId2" Type="http://schemas.openxmlformats.org/officeDocument/2006/relationships/notesSlide" Target="../notesSlides/notesSlide3.xml"/><Relationship Id="rId16" Type="http://schemas.openxmlformats.org/officeDocument/2006/relationships/slide" Target="slide23.xml"/><Relationship Id="rId20" Type="http://schemas.openxmlformats.org/officeDocument/2006/relationships/slide" Target="slide16.xml"/><Relationship Id="rId29" Type="http://schemas.openxmlformats.org/officeDocument/2006/relationships/image" Target="../media/image16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29.xml"/><Relationship Id="rId11" Type="http://schemas.openxmlformats.org/officeDocument/2006/relationships/slide" Target="slide27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slide" Target="slide14.xml"/><Relationship Id="rId15" Type="http://schemas.openxmlformats.org/officeDocument/2006/relationships/slide" Target="slide20.xml"/><Relationship Id="rId23" Type="http://schemas.openxmlformats.org/officeDocument/2006/relationships/slide" Target="slide47.xml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" Target="slide18.xml"/><Relationship Id="rId19" Type="http://schemas.openxmlformats.org/officeDocument/2006/relationships/slide" Target="slide11.xml"/><Relationship Id="rId31" Type="http://schemas.openxmlformats.org/officeDocument/2006/relationships/image" Target="../media/image18.png"/><Relationship Id="rId44" Type="http://schemas.openxmlformats.org/officeDocument/2006/relationships/image" Target="../media/image31.png"/><Relationship Id="rId4" Type="http://schemas.openxmlformats.org/officeDocument/2006/relationships/slide" Target="slide5.xml"/><Relationship Id="rId9" Type="http://schemas.openxmlformats.org/officeDocument/2006/relationships/slide" Target="slide7.xml"/><Relationship Id="rId14" Type="http://schemas.openxmlformats.org/officeDocument/2006/relationships/slide" Target="slide9.xml"/><Relationship Id="rId22" Type="http://schemas.openxmlformats.org/officeDocument/2006/relationships/slide" Target="slide3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43" Type="http://schemas.openxmlformats.org/officeDocument/2006/relationships/image" Target="../media/image30.png"/><Relationship Id="rId8" Type="http://schemas.openxmlformats.org/officeDocument/2006/relationships/slide" Target="slide41.xml"/><Relationship Id="rId3" Type="http://schemas.openxmlformats.org/officeDocument/2006/relationships/image" Target="../media/image3.jpg"/><Relationship Id="rId12" Type="http://schemas.openxmlformats.org/officeDocument/2006/relationships/slide" Target="slide34.xml"/><Relationship Id="rId17" Type="http://schemas.openxmlformats.org/officeDocument/2006/relationships/slide" Target="slide36.xml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nimation ste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Animation ste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Animation ste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Animation step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Animation step 5 (title)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tart">
            <a:hlinkClick r:id="" action="ppaction://hlinkshowjump?jump=nextslide" highlightClick="1"/>
          </p:cNvPr>
          <p:cNvSpPr/>
          <p:nvPr/>
        </p:nvSpPr>
        <p:spPr>
          <a:xfrm>
            <a:off x="3709055" y="6078887"/>
            <a:ext cx="1976582" cy="779113"/>
          </a:xfrm>
          <a:prstGeom prst="actionButtonBlank">
            <a:avLst/>
          </a:prstGeom>
          <a:gradFill>
            <a:gsLst>
              <a:gs pos="0">
                <a:srgbClr val="2172AF"/>
              </a:gs>
              <a:gs pos="64000">
                <a:srgbClr val="0033CC"/>
              </a:gs>
              <a:gs pos="100000">
                <a:srgbClr val="003399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Start</a:t>
            </a:r>
            <a:endParaRPr lang="ru-RU" sz="2800" dirty="0">
              <a:solidFill>
                <a:srgbClr val="FFC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Jeopardy Intro (mon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29347" y="265043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50" y="399553"/>
            <a:ext cx="4449532" cy="1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" accel="100000" fill="hold">
                                          <p:stCondLst>
                                            <p:cond delay="9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fertilizers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9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long-term solution can increase the productivity and revenue of small farms in </a:t>
            </a:r>
            <a:r>
              <a:rPr lang="en-US" dirty="0" err="1" smtClean="0"/>
              <a:t>yemen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2" name="Piano Sonata no. 14 in C#m 'Moonlight', Op. 27 no. 2 - Complete Performance (Gleb Ivanov) - pie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93554"/>
            <a:ext cx="6096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6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Solar-paneled greenhouses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4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column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4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it cost to send 100 packets of school supplies to kids in Bolivia?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3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$6 </a:t>
            </a:r>
            <a:r>
              <a:rPr lang="en-US" dirty="0" err="1" smtClean="0"/>
              <a:t>uSD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6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3475" y="2017638"/>
            <a:ext cx="7680960" cy="2154538"/>
          </a:xfrm>
        </p:spPr>
        <p:txBody>
          <a:bodyPr/>
          <a:lstStyle/>
          <a:p>
            <a:r>
              <a:rPr lang="en-US" dirty="0" smtClean="0"/>
              <a:t>Students in </a:t>
            </a:r>
            <a:r>
              <a:rPr lang="en-US" dirty="0" err="1" smtClean="0"/>
              <a:t>haiti</a:t>
            </a:r>
            <a:r>
              <a:rPr lang="en-US" dirty="0" smtClean="0"/>
              <a:t> </a:t>
            </a:r>
            <a:r>
              <a:rPr lang="en-US" dirty="0"/>
              <a:t>learn how to grow vegetables and fruit in their school </a:t>
            </a:r>
            <a:r>
              <a:rPr lang="en-US" dirty="0" smtClean="0"/>
              <a:t>gardens to supply what?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1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Their lunch program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35841" y="154307"/>
            <a:ext cx="5792941" cy="635508"/>
          </a:xfrm>
        </p:spPr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question</a:t>
            </a:r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31520" y="926592"/>
            <a:ext cx="7680960" cy="4324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 primary cause of generational poverty is the lack of access to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quality education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5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4790660"/>
            <a:ext cx="7773308" cy="866154"/>
          </a:xfrm>
        </p:spPr>
        <p:txBody>
          <a:bodyPr>
            <a:normAutofit/>
          </a:bodyPr>
          <a:lstStyle/>
          <a:p>
            <a:r>
              <a:rPr lang="en-US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Cn BT" panose="020B0806030502040204" pitchFamily="34" charset="0"/>
              </a:rPr>
              <a:t>Game by iSpring</a:t>
            </a:r>
            <a:endParaRPr lang="ru-RU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874643"/>
            <a:ext cx="7773308" cy="675859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  <a:latin typeface="Swis721 BlkCn BT" panose="020B0806030502040204" pitchFamily="34" charset="0"/>
              </a:rPr>
              <a:t>Created with PowerPoint and </a:t>
            </a:r>
            <a:r>
              <a:rPr lang="en-US" dirty="0" smtClean="0">
                <a:effectLst/>
                <a:latin typeface="Swis721 BlkCn BT" panose="020B0806030502040204" pitchFamily="34" charset="0"/>
                <a:hlinkClick r:id="rId4"/>
              </a:rPr>
              <a:t>iSpring Suite</a:t>
            </a:r>
            <a:endParaRPr lang="ru-RU" dirty="0">
              <a:effectLst/>
            </a:endParaRPr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/>
        </p:nvSpPr>
        <p:spPr>
          <a:xfrm>
            <a:off x="3709055" y="6078887"/>
            <a:ext cx="1976582" cy="779113"/>
          </a:xfrm>
          <a:prstGeom prst="actionButtonBlank">
            <a:avLst/>
          </a:prstGeom>
          <a:gradFill>
            <a:gsLst>
              <a:gs pos="0">
                <a:srgbClr val="2172AF"/>
              </a:gs>
              <a:gs pos="64000">
                <a:srgbClr val="0033CC"/>
              </a:gs>
              <a:gs pos="100000">
                <a:srgbClr val="003399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Start</a:t>
            </a:r>
            <a:endParaRPr lang="ru-RU" sz="2800" dirty="0">
              <a:solidFill>
                <a:srgbClr val="FFC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693" y="2202364"/>
            <a:ext cx="7680960" cy="1448308"/>
          </a:xfrm>
        </p:spPr>
        <p:txBody>
          <a:bodyPr>
            <a:noAutofit/>
          </a:bodyPr>
          <a:lstStyle/>
          <a:p>
            <a:r>
              <a:rPr lang="en-US" sz="3200" dirty="0" smtClean="0"/>
              <a:t>In what country is this statement true: </a:t>
            </a:r>
            <a:br>
              <a:rPr lang="en-US" sz="3200" dirty="0" smtClean="0"/>
            </a:br>
            <a:r>
              <a:rPr lang="en-US" sz="3200" dirty="0" smtClean="0"/>
              <a:t>45% of people over the age of 15 can’t read</a:t>
            </a:r>
            <a:endParaRPr lang="ru-R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2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ethiopia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4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Vietnamese students oftentimes cannot afford what?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Tuition and/or books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microloans program helps women living where?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4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everywhere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7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oppressed minority in </a:t>
            </a:r>
            <a:r>
              <a:rPr lang="en-US" dirty="0" err="1" smtClean="0"/>
              <a:t>india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Dalits (untouchables)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5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girls in south </a:t>
            </a:r>
            <a:r>
              <a:rPr lang="en-US" dirty="0" err="1" smtClean="0"/>
              <a:t>sudan</a:t>
            </a:r>
            <a:r>
              <a:rPr lang="en-US" dirty="0" smtClean="0"/>
              <a:t> no </a:t>
            </a:r>
            <a:r>
              <a:rPr lang="en-US" dirty="0"/>
              <a:t>longer have to spend their days gathering water for their </a:t>
            </a:r>
            <a:r>
              <a:rPr lang="en-US" dirty="0" smtClean="0"/>
              <a:t>families, they can do what instead?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0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Menu</a:t>
            </a:r>
            <a:endParaRPr lang="ru-R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46657166"/>
              </p:ext>
            </p:extLst>
          </p:nvPr>
        </p:nvGraphicFramePr>
        <p:xfrm>
          <a:off x="374946" y="372161"/>
          <a:ext cx="8377440" cy="6099857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675488"/>
                <a:gridCol w="1675488"/>
                <a:gridCol w="1675488"/>
                <a:gridCol w="1675488"/>
                <a:gridCol w="1675488"/>
              </a:tblGrid>
              <a:tr h="1091413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HUNGER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EDUCATION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GENDER EQUALITY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HEALTH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ENVIRONMENT &amp; ECONOMY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  <a:tr h="12521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4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5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6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7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8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  <a:tr h="12521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9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0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1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2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3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  <a:tr h="12521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4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5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6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7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8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  <a:tr h="12521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19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20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21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22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Impact" panose="020B0806030902050204" pitchFamily="34" charset="0"/>
                          <a:hlinkClick r:id="rId23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2172AF"/>
                        </a:gs>
                        <a:gs pos="64000">
                          <a:srgbClr val="0033CC"/>
                        </a:gs>
                        <a:gs pos="100000">
                          <a:srgbClr val="003399"/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1-1 alpha" hidden="1">
            <a:hlinkClick r:id="rId4" action="ppaction://hlinksldjump"/>
          </p:cNvPr>
          <p:cNvSpPr/>
          <p:nvPr/>
        </p:nvSpPr>
        <p:spPr>
          <a:xfrm>
            <a:off x="735805" y="1862138"/>
            <a:ext cx="942975" cy="500062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-1" hidden="1"/>
          <p:cNvSpPr/>
          <p:nvPr/>
        </p:nvSpPr>
        <p:spPr>
          <a:xfrm>
            <a:off x="372875" y="1479174"/>
            <a:ext cx="1648202" cy="1218782"/>
          </a:xfrm>
          <a:prstGeom prst="rect">
            <a:avLst/>
          </a:prstGeom>
          <a:blipFill>
            <a:blip r:embed="rId24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1-2 alpha" hidden="1">
            <a:hlinkClick r:id="rId9" action="ppaction://hlinksldjump"/>
          </p:cNvPr>
          <p:cNvSpPr/>
          <p:nvPr/>
        </p:nvSpPr>
        <p:spPr>
          <a:xfrm>
            <a:off x="704849" y="3117056"/>
            <a:ext cx="1002507" cy="498231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-2" hidden="1"/>
          <p:cNvSpPr/>
          <p:nvPr/>
        </p:nvSpPr>
        <p:spPr>
          <a:xfrm>
            <a:off x="372875" y="2747066"/>
            <a:ext cx="1648201" cy="1199225"/>
          </a:xfrm>
          <a:prstGeom prst="rect">
            <a:avLst/>
          </a:prstGeom>
          <a:blipFill>
            <a:blip r:embed="rId25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1-3 alpha" hidden="1">
            <a:hlinkClick r:id="rId14" action="ppaction://hlinksldjump"/>
          </p:cNvPr>
          <p:cNvSpPr/>
          <p:nvPr/>
        </p:nvSpPr>
        <p:spPr>
          <a:xfrm>
            <a:off x="704849" y="4370143"/>
            <a:ext cx="1002507" cy="508928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-3" hidden="1"/>
          <p:cNvSpPr/>
          <p:nvPr/>
        </p:nvSpPr>
        <p:spPr>
          <a:xfrm>
            <a:off x="372875" y="3993356"/>
            <a:ext cx="1648201" cy="1205808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-4 alpha" hidden="1">
            <a:hlinkClick r:id="rId19" action="ppaction://hlinksldjump"/>
          </p:cNvPr>
          <p:cNvSpPr/>
          <p:nvPr/>
        </p:nvSpPr>
        <p:spPr>
          <a:xfrm>
            <a:off x="704849" y="5614987"/>
            <a:ext cx="1002507" cy="514900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-4" hidden="1"/>
          <p:cNvSpPr/>
          <p:nvPr/>
        </p:nvSpPr>
        <p:spPr>
          <a:xfrm>
            <a:off x="372875" y="5248274"/>
            <a:ext cx="1648201" cy="1226479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2-1 alpha" hidden="1">
            <a:hlinkClick r:id="rId5" action="ppaction://hlinksldjump"/>
          </p:cNvPr>
          <p:cNvSpPr/>
          <p:nvPr/>
        </p:nvSpPr>
        <p:spPr>
          <a:xfrm>
            <a:off x="2405064" y="1862138"/>
            <a:ext cx="957262" cy="500062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2-1" hidden="1"/>
          <p:cNvSpPr/>
          <p:nvPr/>
        </p:nvSpPr>
        <p:spPr>
          <a:xfrm>
            <a:off x="2068948" y="1479176"/>
            <a:ext cx="1631584" cy="1218780"/>
          </a:xfrm>
          <a:prstGeom prst="rect">
            <a:avLst/>
          </a:prstGeom>
          <a:blipFill>
            <a:blip r:embed="rId28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2-2 alpha" hidden="1">
            <a:hlinkClick r:id="rId10" action="ppaction://hlinksldjump"/>
          </p:cNvPr>
          <p:cNvSpPr/>
          <p:nvPr/>
        </p:nvSpPr>
        <p:spPr>
          <a:xfrm>
            <a:off x="2388393" y="3117056"/>
            <a:ext cx="1000125" cy="498231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2-2" hidden="1"/>
          <p:cNvSpPr/>
          <p:nvPr/>
        </p:nvSpPr>
        <p:spPr>
          <a:xfrm>
            <a:off x="2068948" y="2748197"/>
            <a:ext cx="1631584" cy="1201271"/>
          </a:xfrm>
          <a:prstGeom prst="rect">
            <a:avLst/>
          </a:prstGeom>
          <a:blipFill>
            <a:blip r:embed="rId29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2-3 alpha" hidden="1">
            <a:hlinkClick r:id="rId15" action="ppaction://hlinksldjump"/>
          </p:cNvPr>
          <p:cNvSpPr/>
          <p:nvPr/>
        </p:nvSpPr>
        <p:spPr>
          <a:xfrm>
            <a:off x="2388393" y="4370143"/>
            <a:ext cx="1000125" cy="508928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2-3" hidden="1"/>
          <p:cNvSpPr/>
          <p:nvPr/>
        </p:nvSpPr>
        <p:spPr>
          <a:xfrm>
            <a:off x="2068948" y="3998236"/>
            <a:ext cx="1631583" cy="1201271"/>
          </a:xfrm>
          <a:prstGeom prst="rect">
            <a:avLst/>
          </a:prstGeom>
          <a:blipFill>
            <a:blip r:embed="rId30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2-4 alpha" hidden="1">
            <a:hlinkClick r:id="rId20" action="ppaction://hlinksldjump"/>
          </p:cNvPr>
          <p:cNvSpPr/>
          <p:nvPr/>
        </p:nvSpPr>
        <p:spPr>
          <a:xfrm>
            <a:off x="2388393" y="5614987"/>
            <a:ext cx="1000125" cy="514900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2-4" hidden="1"/>
          <p:cNvSpPr/>
          <p:nvPr/>
        </p:nvSpPr>
        <p:spPr>
          <a:xfrm>
            <a:off x="2068949" y="5248275"/>
            <a:ext cx="1630193" cy="1226478"/>
          </a:xfrm>
          <a:prstGeom prst="rect">
            <a:avLst/>
          </a:prstGeom>
          <a:blipFill>
            <a:blip r:embed="rId31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3-1 alpha" hidden="1">
            <a:hlinkClick r:id="rId6" action="ppaction://hlinksldjump"/>
          </p:cNvPr>
          <p:cNvSpPr/>
          <p:nvPr/>
        </p:nvSpPr>
        <p:spPr>
          <a:xfrm>
            <a:off x="4086226" y="1862138"/>
            <a:ext cx="937696" cy="500062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-1" hidden="1"/>
          <p:cNvSpPr/>
          <p:nvPr/>
        </p:nvSpPr>
        <p:spPr>
          <a:xfrm>
            <a:off x="3748518" y="1479174"/>
            <a:ext cx="1621087" cy="1218782"/>
          </a:xfrm>
          <a:prstGeom prst="rect">
            <a:avLst/>
          </a:prstGeom>
          <a:blipFill>
            <a:blip r:embed="rId32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3-2 alpha" hidden="1">
            <a:hlinkClick r:id="rId11" action="ppaction://hlinksldjump"/>
          </p:cNvPr>
          <p:cNvSpPr/>
          <p:nvPr/>
        </p:nvSpPr>
        <p:spPr>
          <a:xfrm>
            <a:off x="4057650" y="3117056"/>
            <a:ext cx="1004888" cy="498231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3-2" hidden="1"/>
          <p:cNvSpPr/>
          <p:nvPr/>
        </p:nvSpPr>
        <p:spPr>
          <a:xfrm>
            <a:off x="3748517" y="2753359"/>
            <a:ext cx="1621087" cy="1198843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3-3 alpha" hidden="1">
            <a:hlinkClick r:id="rId16" action="ppaction://hlinksldjump"/>
          </p:cNvPr>
          <p:cNvSpPr/>
          <p:nvPr/>
        </p:nvSpPr>
        <p:spPr>
          <a:xfrm>
            <a:off x="4045745" y="4370144"/>
            <a:ext cx="1035843" cy="508928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3-3" hidden="1"/>
          <p:cNvSpPr/>
          <p:nvPr/>
        </p:nvSpPr>
        <p:spPr>
          <a:xfrm>
            <a:off x="3748517" y="4002280"/>
            <a:ext cx="1621202" cy="1201271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3-4 alpha" hidden="1">
            <a:hlinkClick r:id="rId21" action="ppaction://hlinksldjump"/>
          </p:cNvPr>
          <p:cNvSpPr/>
          <p:nvPr/>
        </p:nvSpPr>
        <p:spPr>
          <a:xfrm>
            <a:off x="4069555" y="5614987"/>
            <a:ext cx="992983" cy="514900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3-4" hidden="1"/>
          <p:cNvSpPr/>
          <p:nvPr/>
        </p:nvSpPr>
        <p:spPr>
          <a:xfrm>
            <a:off x="3747015" y="5248274"/>
            <a:ext cx="1622704" cy="1226479"/>
          </a:xfrm>
          <a:prstGeom prst="rect">
            <a:avLst/>
          </a:prstGeom>
          <a:blipFill>
            <a:blip r:embed="rId35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4-1 alpha" hidden="1">
            <a:hlinkClick r:id="rId22" action="ppaction://hlinksldjump"/>
          </p:cNvPr>
          <p:cNvSpPr/>
          <p:nvPr/>
        </p:nvSpPr>
        <p:spPr>
          <a:xfrm>
            <a:off x="5771634" y="1862138"/>
            <a:ext cx="931585" cy="500062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4-1" hidden="1"/>
          <p:cNvSpPr/>
          <p:nvPr/>
        </p:nvSpPr>
        <p:spPr>
          <a:xfrm>
            <a:off x="5417591" y="1479175"/>
            <a:ext cx="1628528" cy="1218781"/>
          </a:xfrm>
          <a:prstGeom prst="rect">
            <a:avLst/>
          </a:prstGeom>
          <a:blipFill>
            <a:blip r:embed="rId36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4-2 alpha" hidden="1">
            <a:hlinkClick r:id="rId7" action="ppaction://hlinksldjump"/>
          </p:cNvPr>
          <p:cNvSpPr/>
          <p:nvPr/>
        </p:nvSpPr>
        <p:spPr>
          <a:xfrm>
            <a:off x="5731670" y="3117056"/>
            <a:ext cx="1016793" cy="498231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4-2" hidden="1"/>
          <p:cNvSpPr/>
          <p:nvPr/>
        </p:nvSpPr>
        <p:spPr>
          <a:xfrm>
            <a:off x="5417591" y="2753359"/>
            <a:ext cx="1628527" cy="1196416"/>
          </a:xfrm>
          <a:prstGeom prst="rect">
            <a:avLst/>
          </a:prstGeom>
          <a:blipFill>
            <a:blip r:embed="rId37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4-3 alpha" hidden="1">
            <a:hlinkClick r:id="rId17" action="ppaction://hlinksldjump"/>
          </p:cNvPr>
          <p:cNvSpPr/>
          <p:nvPr/>
        </p:nvSpPr>
        <p:spPr>
          <a:xfrm>
            <a:off x="5726907" y="4370143"/>
            <a:ext cx="1021556" cy="508928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4-3" hidden="1"/>
          <p:cNvSpPr/>
          <p:nvPr/>
        </p:nvSpPr>
        <p:spPr>
          <a:xfrm>
            <a:off x="5418103" y="4002277"/>
            <a:ext cx="1628016" cy="1201271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4 alpha" hidden="1">
            <a:hlinkClick r:id="rId12" action="ppaction://hlinksldjump"/>
          </p:cNvPr>
          <p:cNvSpPr/>
          <p:nvPr/>
        </p:nvSpPr>
        <p:spPr>
          <a:xfrm>
            <a:off x="5726907" y="5614987"/>
            <a:ext cx="1021556" cy="514900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4" hidden="1"/>
          <p:cNvSpPr/>
          <p:nvPr/>
        </p:nvSpPr>
        <p:spPr>
          <a:xfrm>
            <a:off x="5417592" y="5248274"/>
            <a:ext cx="1628527" cy="1226479"/>
          </a:xfrm>
          <a:prstGeom prst="rect">
            <a:avLst/>
          </a:prstGeom>
          <a:blipFill>
            <a:blip r:embed="rId39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1 alpha" hidden="1">
            <a:hlinkClick r:id="rId18" action="ppaction://hlinksldjump"/>
          </p:cNvPr>
          <p:cNvSpPr/>
          <p:nvPr/>
        </p:nvSpPr>
        <p:spPr>
          <a:xfrm>
            <a:off x="7450931" y="1862138"/>
            <a:ext cx="928688" cy="500062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1" hidden="1"/>
          <p:cNvSpPr/>
          <p:nvPr/>
        </p:nvSpPr>
        <p:spPr>
          <a:xfrm>
            <a:off x="7098866" y="1479175"/>
            <a:ext cx="1649506" cy="1218781"/>
          </a:xfrm>
          <a:prstGeom prst="rect">
            <a:avLst/>
          </a:prstGeom>
          <a:blipFill>
            <a:blip r:embed="rId40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2 alpha" hidden="1">
            <a:hlinkClick r:id="rId13" action="ppaction://hlinksldjump"/>
          </p:cNvPr>
          <p:cNvSpPr/>
          <p:nvPr/>
        </p:nvSpPr>
        <p:spPr>
          <a:xfrm>
            <a:off x="7412832" y="3117056"/>
            <a:ext cx="1000124" cy="498231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2" hidden="1"/>
          <p:cNvSpPr/>
          <p:nvPr/>
        </p:nvSpPr>
        <p:spPr>
          <a:xfrm>
            <a:off x="7098866" y="2753359"/>
            <a:ext cx="1649506" cy="1196416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3 alpha" hidden="1">
            <a:hlinkClick r:id="rId23" action="ppaction://hlinksldjump"/>
          </p:cNvPr>
          <p:cNvSpPr/>
          <p:nvPr/>
        </p:nvSpPr>
        <p:spPr>
          <a:xfrm>
            <a:off x="7393782" y="4370143"/>
            <a:ext cx="1019174" cy="508928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3" hidden="1"/>
          <p:cNvSpPr/>
          <p:nvPr/>
        </p:nvSpPr>
        <p:spPr>
          <a:xfrm>
            <a:off x="7096169" y="4002278"/>
            <a:ext cx="1642654" cy="1201271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5-4 alpha" hidden="1">
            <a:hlinkClick r:id="rId8" action="ppaction://hlinksldjump"/>
          </p:cNvPr>
          <p:cNvSpPr/>
          <p:nvPr/>
        </p:nvSpPr>
        <p:spPr>
          <a:xfrm>
            <a:off x="7412832" y="5614988"/>
            <a:ext cx="1000124" cy="514900"/>
          </a:xfrm>
          <a:prstGeom prst="rect">
            <a:avLst/>
          </a:prstGeom>
          <a:solidFill>
            <a:srgbClr val="FF3399">
              <a:alpha val="1176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4" hidden="1"/>
          <p:cNvSpPr/>
          <p:nvPr/>
        </p:nvSpPr>
        <p:spPr>
          <a:xfrm>
            <a:off x="7093992" y="5248276"/>
            <a:ext cx="1644832" cy="1226478"/>
          </a:xfrm>
          <a:prstGeom prst="rect">
            <a:avLst/>
          </a:prstGeom>
          <a:blipFill>
            <a:blip r:embed="rId43"/>
            <a:stretch>
              <a:fillRect/>
            </a:stretch>
          </a:blip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Action Button: Custom 45">
            <a:hlinkClick r:id="" action="ppaction://noaction" highlightClick="1"/>
          </p:cNvPr>
          <p:cNvSpPr/>
          <p:nvPr/>
        </p:nvSpPr>
        <p:spPr>
          <a:xfrm>
            <a:off x="1743074" y="2868764"/>
            <a:ext cx="205739" cy="212597"/>
          </a:xfrm>
          <a:prstGeom prst="actionButtonBlank">
            <a:avLst/>
          </a:prstGeom>
          <a:blipFill dpi="0" rotWithShape="1">
            <a:blip r:embed="rId44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Action Button: Custom 46">
            <a:hlinkClick r:id="" action="ppaction://noaction" highlightClick="1"/>
          </p:cNvPr>
          <p:cNvSpPr/>
          <p:nvPr/>
        </p:nvSpPr>
        <p:spPr>
          <a:xfrm>
            <a:off x="1743074" y="5371082"/>
            <a:ext cx="205739" cy="212597"/>
          </a:xfrm>
          <a:prstGeom prst="actionButtonBlank">
            <a:avLst/>
          </a:prstGeom>
          <a:blipFill dpi="0" rotWithShape="1">
            <a:blip r:embed="rId44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Group 50"/>
          <p:cNvGrpSpPr/>
          <p:nvPr/>
        </p:nvGrpSpPr>
        <p:grpSpPr>
          <a:xfrm>
            <a:off x="3399113" y="2892579"/>
            <a:ext cx="208620" cy="148683"/>
            <a:chOff x="1436538" y="2890206"/>
            <a:chExt cx="238125" cy="169711"/>
          </a:xfrm>
        </p:grpSpPr>
        <p:sp>
          <p:nvSpPr>
            <p:cNvPr id="49" name="Rounded Rectangle 48"/>
            <p:cNvSpPr/>
            <p:nvPr/>
          </p:nvSpPr>
          <p:spPr>
            <a:xfrm>
              <a:off x="1436538" y="2890206"/>
              <a:ext cx="238125" cy="169711"/>
            </a:xfrm>
            <a:prstGeom prst="roundRect">
              <a:avLst/>
            </a:prstGeom>
            <a:noFill/>
            <a:ln>
              <a:solidFill>
                <a:srgbClr val="597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1514768" y="2931765"/>
              <a:ext cx="95948" cy="86593"/>
            </a:xfrm>
            <a:prstGeom prst="triangle">
              <a:avLst/>
            </a:prstGeom>
            <a:solidFill>
              <a:srgbClr val="597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913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 school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4</a:t>
            </a:r>
            <a:r>
              <a:rPr lang="en-US" sz="3600" baseline="30000" dirty="0"/>
              <a:t>th</a:t>
            </a:r>
            <a:r>
              <a:rPr lang="en-US" sz="3600" dirty="0"/>
              <a:t> </a:t>
            </a:r>
            <a:r>
              <a:rPr lang="en-US" sz="3600" dirty="0" smtClean="0"/>
              <a:t>column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7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1 pair of eyeglasses cost?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9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$10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2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item is a gift of mobility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0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Wheelchair</a:t>
            </a:r>
            <a:br>
              <a:rPr lang="en-US" dirty="0" smtClean="0"/>
            </a:br>
            <a:r>
              <a:rPr lang="en-US" sz="2000" dirty="0" smtClean="0"/>
              <a:t>(bike is also an acceptable answer)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8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Comfort cubs have been clinically proven to reduce feelings of what?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7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Grief/trauma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10,000 people in </a:t>
            </a:r>
            <a:r>
              <a:rPr lang="en-US" dirty="0" smtClean="0"/>
              <a:t>Haiti, there are how many healthcare professionals?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3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0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column</a:t>
            </a:r>
            <a:endParaRPr lang="ru-R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2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5</a:t>
            </a:r>
            <a:r>
              <a:rPr lang="en-US" sz="3600" baseline="30000" dirty="0"/>
              <a:t>th</a:t>
            </a:r>
            <a:r>
              <a:rPr lang="en-US" sz="3600" dirty="0"/>
              <a:t> </a:t>
            </a:r>
            <a:r>
              <a:rPr lang="en-US" sz="3600" dirty="0" smtClean="0"/>
              <a:t>column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$24 provides training for indigenous women on what?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1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Farming practices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2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$17 can plant how many trees?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5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tropical savannas of northern Australia are a stretch of iconic landscapes of more </a:t>
            </a:r>
            <a:r>
              <a:rPr lang="en-US" dirty="0" smtClean="0"/>
              <a:t>than how many acres?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0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 million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2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poor, rural and Indigenous women are hardest </a:t>
            </a:r>
            <a:r>
              <a:rPr lang="en-US" dirty="0" smtClean="0"/>
              <a:t>hit by </a:t>
            </a:r>
            <a:r>
              <a:rPr lang="en-US" dirty="0"/>
              <a:t>food shortages, droughts, floods, and diseases linked to </a:t>
            </a:r>
            <a:r>
              <a:rPr lang="en-US" dirty="0" smtClean="0"/>
              <a:t>what global issue?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8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3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1210614"/>
            <a:ext cx="7680960" cy="3756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MS Mincho" panose="02020609040205080304" pitchFamily="49" charset="-128"/>
              </a:rPr>
              <a:t>A Gift to what program can feed a child for a year?</a:t>
            </a:r>
            <a:endParaRPr lang="ru-RU" sz="3200" dirty="0">
              <a:ea typeface="MS Mincho" panose="020206090402050803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0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 2</a:t>
            </a:r>
            <a:br>
              <a:rPr lang="en-US" dirty="0" smtClean="0"/>
            </a:br>
            <a:r>
              <a:rPr lang="en-US" dirty="0" smtClean="0"/>
              <a:t>hunger heroes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6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1390918"/>
            <a:ext cx="7680960" cy="3395392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MS Mincho" panose="02020609040205080304" pitchFamily="49" charset="-128"/>
              </a:rPr>
              <a:t>Currently, 37 million people in the </a:t>
            </a:r>
            <a:r>
              <a:rPr lang="en-US" dirty="0" err="1" smtClean="0">
                <a:ea typeface="MS Mincho" panose="02020609040205080304" pitchFamily="49" charset="-128"/>
              </a:rPr>
              <a:t>u.s.</a:t>
            </a:r>
            <a:r>
              <a:rPr lang="en-US" dirty="0" smtClean="0">
                <a:ea typeface="MS Mincho" panose="02020609040205080304" pitchFamily="49" charset="-128"/>
              </a:rPr>
              <a:t> suffer from food insecurity. what program addresses this need?</a:t>
            </a:r>
            <a:endParaRPr lang="ru-RU" dirty="0"/>
          </a:p>
        </p:txBody>
      </p:sp>
      <p:pic>
        <p:nvPicPr>
          <p:cNvPr id="5" name="Frederic Chopin Piano Sonata No.2 in B flat minor (Andreas Xenopoulos) - pie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50535"/>
            <a:ext cx="6096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 3</a:t>
            </a:r>
            <a:br>
              <a:rPr lang="en-US" dirty="0" smtClean="0"/>
            </a:br>
            <a:r>
              <a:rPr lang="en-US" dirty="0" smtClean="0"/>
              <a:t>feed the hungry, shelter the homeless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5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MS Mincho" panose="02020609040205080304" pitchFamily="49" charset="-128"/>
              </a:rPr>
              <a:t>WHAT CAN FAMILIES USE TO </a:t>
            </a:r>
            <a:r>
              <a:rPr lang="en-US" sz="3600" dirty="0" smtClean="0">
                <a:ea typeface="MS Mincho" panose="02020609040205080304" pitchFamily="49" charset="-128"/>
              </a:rPr>
              <a:t>increase their harvest?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1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31F5AD0-4121-4BFC-971D-ACC61065FCC1"/>
  <p:tag name="ISPRING_SCORM_RATE_SLIDES" val="1"/>
  <p:tag name="ISPRING_PLAYERS_CUSTOMIZATION" val="UEsDBBQAAgAIAH0EJEd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wQUAAIACADKtjJHWn+5mToEAADhDgAAHQAAAHVuaXZlcnNhbC9jb21tb25fbWVzc2FnZXMubG5nrVf/bts2EP6/QN+BEFBgA7a0HdCiGBIHtMTYQmTJleg42Q8IjMTYRCgxkyi32V99mj7YnmRHym7spoOkdIBtmLTvu9Pdd9+Rx6cfC4k2vKqFKk+c10evHMTLTOWiXJ04C3r28zsH1ZqVOZOq5CdOqRx0Onr+7FiyctWwFYfvz58hdFzwuoZlPTKrhzUS+YkzH6duNJvj8CoNokmUjv2JM3JVccfKexSolfqj+uGXt+8+vn7z9sfjl1vLPkDJDAfBIRSySG9e9QAKaRwFKaCRIA3JJXVG5nOYXbSggR8SZ7T9Msx6HpMLZ2Q+O+0WcUxCmiaB75HUT9IwojYXAaHEc0ZXqkFrtuFIK7QR/APSaw6V1KLiqJYitz9kCjbKhnc586IZ9sM0JgmNfZf6UeiMElVV9z9ZWNbotarAXY1yUbNryXPrEzhjf7+reA2umQZOIXjptYB/qoKJ8qjTdYyXfjhJaRQFSUpCb7fjjEiZI69ixs1AlBgnJAaAitW8eoJtallmzRGWchjC1J9MA3hTE8JUrNYS3npoHHMCNZjzsssKOEJiYFeSLKPYM0kDV4ihO1bXH1SVH/Bjv1BdwH7oRkBBl+6BU4OxA4YaC1COquKZ7gKbkSTBE5KOo0sgMvRdNMQiOod2Ox9icUUSaBGSdNmE+MKfYEN402I7/u/6K2OGzvIesSwDO5O+jVBNDTsmpdAFttPqYV4S8n4BVfNx8I0ubgEhsbZeK7HhEEKVd7MHNMUlnuHP+4X/W3qG/YB4KRDKi5YptWJnnDGQh1JpxKRU5gHAL8s3rMw4uuYZa4Dw9/C3XOT2b6bYNpK/GvE3YnorLS+2qhR65PLF0cDQDoTscYRFU0N4WvPiTne53gv/KVEYYv9nCH0efaD/pG3WsQ8dMBaqvwUBeTaCBIoq+1v54Rk4mrc9D6LglzcDfIbRFiBU6KkYF5CqgxAuIIUD7JdknPgUhu2SX9dCd84xW9m2QN8uagYHB8k1fyjsNb9R0BOSs007zkDWbKU7C7o3LQ+0h/o0gJBDAFy1IxEgpSgg/rwH5mJGdhloJePgSZaqkbltUSlurWxAbpuCP57DN5Uq7K5k9Y68rWqdfk8U7cPFrdP5gHmSEBy709TFoUvMEc40jexpBFw0MQU0SQM8NuZAyoLpbA1aeaOaMu8J1J7CPHKGAWyb0oSzKlv/8+lzT4yvIml30Xb310Eg0GFGiMgXsN9DpXn9ZxcIxeNDO7voY7U9te7seh5iqQ90+F9Oh6zV9EIVsHXU7RfYti0aphS70xkQMrH8U02VdY/efYQZjs9BVOz5yhnNWHULikSVkoNQbKoNAfUw7w8Xh0ZLUfIhtt+n6eaBqT9PsefZWxQ0nxTZbTu8cjgrZtvrlITrVF8wd4pDELyv8Hgu9EBAOyN28gKN3q4f2nzzeGR8WdX2Mnr8cu9u+i9QSwMEFAACAAgAyrYyR9dSmKcYBAAA+BAAACcAAAB1bml2ZXJzYWwvZmxhc2hfcHVibGlzaGluZ19zZXR0aW5ncy54bWzNWG1PIkkQ/s6v6MxlP66jrnoeAQyHQySLwMF4u+ZyIc1MwfTZ0z073YPLftpfsz/sfslV07wqanvGjfGDUlP11NtTVYyVs68pJ1PIFZOi6h3s7XsERCRjJiZV7ypsvj/1iNJUxJRLAVVPSI+c1UqVrBhxppIBaI2qiiCMUOVMV71E66zs+7e3t3tMZbl5KnmhEV/tRTL1sxwUCA25n3E6w196loHyaqUSIRUrupRxwYGwGEMQzERHeZNTlXi+VRvR6GaSy0LEDcllTvLJqOr9clo3P0sdC3XOUhAmOVVDoRHrMo1jZuKhfMC+AUmATRIM/GD/yCO3LNZJ1fuwf2hwUN+/jzNHt1lQg9OQmI7QCwcpaBpTTe1H6zGHMeRYV1A1nReAoFuyDU0NX/VKYEXxTNCURSE+IaZWVe88HPaDZtAPOo1geNVv21CdLcJW2A6cbAbt1nkw7HTDYDC8CC/bzzYKg8/hM4yeG5kzfKN72at3roefgt8HrdDNxcV1L+i3W52Pw7DbbYet3tpq3sCNVlX87a5XkB2yyDd7i9TPqJi15UTe6a8CjTPHaT6BUDYZMnFMuQKP/JPB5I+CcqZnhp04mjcAWV1lEOm+YV7VM2zy1nAWEONCOq55fXyy4vXhyelW7r71v85rV5gVqjWNEhwAveTvpmSpNZZii7rmMxlJHq8SgnQEcYemsDHXgxsmmqh54JEx9oBjqvWcUe4RpjH1aGWsipHSTM83SXNTkyAWbiwgl4N7pYgSmmN+alO+qLqZ3aj2V0dqUH/bQljRQ6r9ZU9dlD/JgsdkJgvC2Q0QLQlSokjxrwTI5vIg41ymcykuOE0UZ5jJlMEtxGcujq7RRVqgpekcB209fCnYNzKCscwRF+gUtzDKmbL4e88CzqhSa1C6jPGdHcFW5zz4/M4kSOMpxXX2PHAkEqSZfg18irkLiS44l1jNDQisTEQLBfP+xCyeq7mk6ew7odN5000j56DYbobxWEx8ECHlmVicAgfAiAoiBZ8RGiEDlaHQlMlCocSSxUKr/xWgNSVMzEOd4GSiszyG3AVt/+Dww9Hxya+nv5X3/H+//3j/qNFi0/Y4Nd7sqm08epycLe8cwifsHjg4blZ3zs4TRo8cnycsHzlB92ybMk/NNMX3wt19ihfb//6GrPhmc+9e5PN78xb3+CCo9xsXpB8MrtrhoOxC3I4kWLAoQeaPzVdJF5vuVYjtCJzgTdVdFHv94E8nQGyg03i7ue10nRL+6HgazW3rbdw1pxDwME3sFcTTxFnKkL4/bee8ZAM8NFIvXx4/ZYxf9H3M7oBXGmOgeZRgR1+NBW9+Tb5med9Sxeyn1QvU1htTxd/5fm2epEywFOtovrKsXsprx0f7+A6281GphGjb/62olf4DUEsDBBQAAgAIAMq2MkclWy5YugIAAFMKAAAhAAAAdW5pdmVyc2FsL2ZsYXNoX3NraW5fc2V0dGluZ3MueG1slVZtT9swEP6+X1F13wl7LZNMJSidhMQGGojvTnJNrDp2ZDtl/ffzOTZx2qTpekKq757nfL63QvSWieWH2Yxkkkv1DMYwUWjUBN2M5dfztDFGiotMCgPCXAipKsrny48/3YckDjnFkjtQ53I2NIPumoX7nEPxd3xboIwRMlnVVOwfZCEvUpptCyUbkU+GVu5rUJyJrUVe/lis1qMXcKbNvYGqF9P6CuU8Sq1Aa8CQvq9RJlmcpsDDTZfucyanu+r06w9oO6aZcbSbTyhjtJoW0E/y1Q3KOF5Y7/2qLFBOEwz8NRb65TPKKJTTPai+87uvKKMMWTf1//RIrWSBCe1zThfxncMlze34YVSXKJMEfBBeNFkFnx731rsI5L/Gc09wXJXkT5jXg4WARU85LI1qgCTh1Np0Kd8eG2PnA5YbyrUFxKoO9GSDfqKNDm76ug73B96YyGNfXtNBXiVvKli1AUfu+voOv1rdul0RO33XRREq2HllFGKn7JC/bV6PkJGyQz5zlsOj4Psj+KGl5YQa31JfzdPpt1YQ1B5zbw2nYMWbHnBydXS1VwRMJXNYagznhVWAZSOJ07UhJUcxEUF3rKCGSfELcenePUaT5MDgW224sYhhhsNQv7kY7ZaO6+XO0+3Y/ih0b2vPM2N3+PWcGkOzsrI/Sno+8zw7JNbNPBlm4Ja0cFD3YiMjjgtsjFRRtQX1IiXX51KENHA2WLazNQYnSZQEkgxnmXgnQ+kXTZWCWtuqMQht09e1uJIVJbd/5pXBG+TB6Is2Ym2pprT+BGX8HR5pfBMAVVkZurY9tJaq4YZx2EGY/Ujhnjz2NqJtl4413I15gI2JW85rDnoyGqOuJf2m6Hol9tM3DBBebVjDjNYy3faGpto9rDf4YQl3IffWclhm2HvxHnNn30o9x9Z+nECrxH8m/wFQSwMEFAACAAgAyrYyRwhG4fbrAwAACRAAACYAAAB1bml2ZXJzYWwvaHRtbF9wdWJsaXNoaW5nX3NldHRpbmdzLnhtbM1X3XIaNxS+5yk028llWNtJXJcBPBQvYyYYKKybeDodRuwKVrVW2khaCLnq0/TB+iQ9WvFrbCyaxO34AnP2nO/8fecctnr5OWVoRqSigte80/KJhwiPREz5tObdhq3XFx5SGvMYM8FJzePCQ5f1UjXLx4yqZEi0BlWFAIarSqZrXqJ1VvH9+XxepiqT5qlguQZ8VY5E6meSKMI1kX7G8AI+9CIjyquXSghVrehGxDkjiMYQAqcmOsyudco832qNcXQ/lSLncVMwIZGcjmveDxcN87fSsUhXNCXc5KbqIDRiXcFxTE04mA3pF4ISQqcJxH168tZDcxrrpOa9OTkzOKDv7+MU6DYJbHCaArLheukgJRrHWGP71XqUZEIklJWoupY5AdAd2ZamJp/1WmBF8YLjlEYhPEGmVDXvKhwNglYwCLrNYHQ76NhQnS3CdtgJnGyGnfZVMOr2wmA4ug5vOkcbhcHH8AijYyNzhm/2bvqN7t3oQ/DzsB26ubi+6weDTrv7fhT2ep2w3d9YFQ3calXV3+16FdghcrndW2B+hvmiI6biQX8V0TByDMspCUWLAhMnmCnioT8yMv0lx4zqhWEnTOY9IVlDZSTSA8O8mmfY5G3gLCDEBXTc8Prd+ZrXZ+cXO7n71v8mr8fCrGKtcZTAAOgVf7clK62J4DvUNd/RWLB4ndAEiswgl4akmHmIasgtWj/VpgK6RRmU39ielidc7yUXJVhCxGpbvqyjmcao/ltXaKJ+t6lZ0VOqg1WXXJQ/iJzFaCFyxOg9QVogaHKewn8JQdvrAE2kSAspw0ojxWhM0IySOYkvXRzdgYs0B0vTC0a09fApp1/QmEyEBFyCZ7BWQU6VxS8fBZxhpTageBXjKztU7e5V8PGVSRDHMwwL6jhwoAZJM/098DHkzgW4YExANbcgoDIRzhUp+hPTuFBzSdPZd4JnRdNNIwtQaDeFeCwmPIiAspQvl7sDYIQ5EpwtEI6AgcpQaEZFrkBiyWKh1b8K0JoiyotQp3BCwZmMiXRBOzk9e/P23fmPFz9Vyv7ff/71+qDRcnf2GTbe7PJsHjw3zpYPTtszdk+cEDerB4fkGaMD5+QZywNHZc+2JWRqpineC/fx47rc5/sbsuqbffr4ai4uyMts5mHQGDSv0SAY3nbCYcWFil2BoARRAlyemJ97Lja92xAKHDjBmzq6KPYHwa9OgNASp4F1c9vtOSX83vHYmWvV37pUTiHAqZnauwbHhtGUAiFfbIt8zUw/NSRfvw5eZDAP/2ayY/utBpNgGSXQo+/W1/9+lX3Tgv2famC/rV9Edt48qv6j76klkO++vtdL/wBQSwMEFAACAAgAyrYyR5b/i7mMAQAADQYAAB8AAAB1bml2ZXJzYWwvaHRtbF9za2luX3NldHRpbmdzLmpzjZTLbsIwEEX3fEXkbitEn2m7Q4VKlVhUandVFyYMIcKxLdtJSRH/3ox5xY4DeDb4cnznEdnrXlQvkpDoJVrb33b/4e6tBqgZVcC1q7MOPUedaJbN4CvLgWUciIeU+6MHeXMkQsaEW9Np9Ym2uuFHBP4zp0w3cRmwUAFNhw6XAfA3oK1Ch/+c1nZtbVtqzHlaGCN4PxHcADd9LlROLUOu3uxqdujBogR1Bp3TBBzT2K4u8uj4EGM0uUTkkvJqIlLRn9JkmSpR8FlX/kUlQdVffLkFBs/x69ixY5k27wZyP/H4CaOblAq0hl3exzFGEGZ0CqzhO7DrBOoYtxvy6DLTmdnTwxuMJi1pCq0pPQ0xXIzXXq1pxhhtzsDKbIm7WwyHYLQC1bIa3WM4oJCFvOADSiVSnEgLbc/8gDJBZxlPd6kHGEEOi0XbrukdG7Xlj4hzhYR3hRah25d3PR2he+9p5mDo5NVe3kkoL7swrwho8uQb5NRi/GcE998RocbQZJHXr0Nd7Y9f1xnv3uYfUEsDBBQAAgAIAMq2Mk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KtjJHU+sRKmoAAABtAAAAHAAAAHVuaXZlcnNhbC9sb2NhbF9zZXR0aW5ncy54bWyzsa/IzVEoSy0qzszPs1Uy1DNQUkjNS85PycxLt1UKDXHTtVBSKC5JzEtJzMnPS7VVystXUrC347LJyU9OzAlOLSkBKixWKMhJrEwtCknNBTJKUv0Sc4EqnYqAulJTFJzzS4uKU5X07bgAUEsDBBQAAgAIAJGiuk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yrYyR1YBFdxuAQAA+QIAACkAAAB1bml2ZXJzYWwvc2tpbl9jdXN0b21pemF0aW9uX3NldHRpbmdzLnhtbI1S207cMBB95yssfmBtj2+R0pV8S7UvgLioj1W0MVVUcKrYqBXyx+MAq2VhUfE8zZwzZzTj06bfY7QPKU/342OfxylehZzH+CutTxBqt9PdNF/MIYWcVvvKjzEO099NvJ2WWq2m3Mehnwe7oGmNUff8kJJaOVUzZhhFknnqFXKe24o14BqwFXOU2Hb1TuJFdw7bEPNx1XZ1gH5s2MQU5ryJQ/i3hkP2W+hwg+9zP4yVl9aCLVF2U4tjSyBGuOS+UA0AAlnuiMNFykZqgjxmHEMxigIFRDgnjShEUg416xpRVZhvBGKSMeoK9bR2I62No7ZIaAjRdZpXjS1dZyTGiBACzBUuoDMYVTZUDQ1qOSA4MCCKNpooQJ3tTMeKd15YjhT1AuPCjAGM98fdb/f2XPvql9fZnfM/gke/4Ci6eGt1xFzt9mGeK/k63P+563NA4/Dt1FzqM+fdT3t+c3nlT1+d+eziHW+xa937U3c/AVBLAwQUAAIACADLtjJHD7wwVHcxAACtVQAAFwAAAHVuaXZlcnNhbC91bml2ZXJzYWwucG5n7XwLVJNn1q6tM9qpKONvrYRL0g6tVlEwIPeQ1KEFta3UWowtl1Qj4A0ihEACubSlhVGBiIoBuWQcqiARUrwQAiFR0UQIkHpJgyYkQkiiYBKSGD5Cbiegjmn/Oev856z/nLXmLF2LFfLyfnvvd+9n7/287/f5Hf58a/ziN73fnDdv3uLNmz76Yt68P4LnzZuf/MYC10gk5JK36+M17Bfxf53XOuj72PXlDxkbP9s4b14bdZFt1x9d3/90aNNX2HnzlvTM/rwmwDTtmTcv8a+bP9r4JT5VO5xyVKtJcRrgKyHfen54q+KdjbCK2sM3/Ne13azx3vfH0JY/3Gu6/P0N6T+2Nb3FiGk6/ebZ/R9U7r/zl6+/PvDp7XP7liVJnM5qXUC3UZjfoj9dfSVd1G8u6DnaDVyQVutIm+Gtoaby4Xssnl077IPhtBXazZIgotJHMW/23wdlftCa3e032eElguSdw16zYw+97nvFr+hRsrjmFuORuWm0ihbDbryN57TyjG/OjSArBgx+8t2LZ3+v/SJMkE801SjWBv1h9nvHkYPl+qbAuXkdS3r8Zz8P5RTHzwkf2xoMg9uf3sUYblPJuUA4xRSuwr3m+su3Vv17PUqAKAKeyM2t+d2RMMcQ1T6kaxOAuz5PgcwJU2wNg2WhRqYrmcQ0YD5icv4KJrkWsWT2bzJKhg/Yvwed+lq1IuNbm1xvlx+d4AMkBdBN6E4+haAK4bYRTx7hfgn86ZlwBJiQpupYS6mH5HNGg3kixjoFwAVSkldRa6gqskA5hla2I0lZs4I/1K7FXCnnDEeh5RqE03J0Yg+nBmWPoB5nH/QoIJzdowtq+CarRkGdUF0krPeVCPVoWB6ZPpKdHA6E8G8afPlvVCtQKnbZxOuz0jD5d0agzPX9HSsIZ3cXdyY7ri8K4kQOLVZ2smHK1OLr2r/TDEGSGsQpRMa9fn2XS0xQTpeWpHphzVVyBoGBi7vF2X/IFklTRYEm23MIqRVV0j1PhGajtfSU6VjEmEiZNzwZocizakaaRZmFiLkL8+u0hbB0vC9zvS9zTe3CLhtZlm6LgoelQkGgGX7mX4BIeF61yzayjDsKpWnW/YokZCk75y6V1mXifRX0bKL+BieNAF6qeXc9Wg57s1zPiNChidSbHlVsHf6CTOC1QpBmLRbI4gNFZj7dFGGxJ9ZLp0NmZUzmrQKBQ4xlGzGnkAvK9ZeqhKY1tzwOQ6kE9toiecdB8GsCzx9BtIEGhZePySCDU8MDRXbMwuseFUpyjt1Qy5yRzYr59sHmZzj6tnpk6exnROTv8eVBnbO5FwSeQ9WJENic41dl4OfAuXVw8o050Nb+XoB+uj8Dfmn+3OD7/21S/6WAb4ePBnE7ClWVyDwmd2Z86/Gct8c+vXX/8zqQYP2s4KujcOt9kS6VYjcvxBa9R2LVLo70b77UgJ7V9u1NO0BxAkWHNx6Xpw7+bfzJI69Zmd9kH7+XWOfnN6d4bZbUnwq7SPvJut2MIQ7teDmeFPpXj+O6BDHPsCsJl5c7Z9bPHZnW4oWbAcTcnEPBUg/qnc5nhp64n44/+evA3Opq+8N6Gi5nza3o4Z52EPgs7pkbVvlvThHfvw19Zvp75xlR0VFzs3bWvodLzIgXzF1+9MRPrf/a2K3HO18ubvMXyH/aFbF5vHmwvHzOp2+v+v9GSeMV65AA3l5o7F2VT42ZGtJVxIPZxxQIp83k2fruM8cH/FJAsghR8hhTf0hXPIT0dKCt7fi2L7a8tO5yHMr6QBJYfGNVPf4fviCgd9PqlxbetevO0lIfxJjvbdcyfADC1P0MiOzEjtaX69GhlOIyKsKBj1yZGsdVNHz5chFA44pU/MiouEz8Ld6PIP7pV/fL8gg4JVYUA5yibyHtB4VcyXtpUW54ocOiyU+AW/ZEvlX/NRfx2yu3Wv5017IrSEPEKeGW+oqvWS992GlPe9p1HhmuOyGAqArh6fMGgJP9Xs1W1EsHDg8GP5p1xgoMtrX4asmu0lIL97hUaFx2OWRr+rF+6dWQLeMOt0WwGl3lGYeO42h/zl9m7ChJTanelp37JGC9qX3S5bHR0XY2pmhs+MJLA8FkwkQOOedpDx6HBodQ6zTr+/SMifSPfFWJZWJceaVg4J1qJE7dmFMondK6LQy81aVnAavEPM4vJZeQv+nnQr4J4e02JCPGVorWoZv0/oRCt+DXrIv9Ou7K/kPRLI8fQaZykDH4yA6gQgPvYyxnTNQe1ftbJt1mm2hngmLl7NR3h3p30s7oglWRSKCStUkjPl3Sir1rxPkp4o0X6Y3lbkgdRMb9jKa8ITyfViocioy7zrisZ4swt8k7McsR79GttpgAnP0lSh9fViV+S1ANu1atnN4IbSxYlLOAP54dHFY+laLZVYOqPj+BfOnVxtXMn4VSEmPpE1nwH9LnwQS/nHqNWdBvIP3FVGVtNf2sWk6P+swNEXbjmz01YIURbxkJRM+DIa3kP28FFz79mbxz6yrMcsk+t5VO5J/AMAarwijUm1gaMmeHyJ9u+qDnAK6uZB3zQ/FvZuKWNSTFcYmKW1heZzbKWiy2rNqkmTi2cQPzh/6H+T5ycgxvzXaJm0taJZElgu2Ov1dNnNRXdugtfmsUTqgI0bCvtfAu4jXrShSoQMFwU3BF33ILWZkdGKvInDncTwgUY8sYMBFxwLi/1+M4ATfGljeTfeKk1i9e4jOFN8FtiWCJAl4PuTX8q7H7fYaG3Ef3rTuzHshvZh2YyHVLTrMwAGgeYZzIXodZyP2MmSVDpp7ZSVpC+FEdKQSu+GIkg9OEJ9IrGgi5wd35kiDlzlByYvDfVMtJnhMLbyY3kpgfEr2Y9/rR6ZeHw2dmDv/a2PJy0Vu3F7fun+dj3N9tafxQcTO4agdd2mN7fNsap/A4HuVW53JPG8e79s8TBvjqRxk+jCn7O3Wc/zDuqmTtQop6Ey7DM92mdmbdTaoQibn6tumfi7kkzJWpZS0JLztJRF0rCfPxYMIFbpCqcSuSjpZvcax/AIRK9rm59y7OR3GEOG5c1sEQQcH8pD6GvoVA58pZZ19WhKhMlrblluYDZtYFuIDjbTzHkMt1q76mc92nWMm3+knePca7bJcgxCbNSikwLiyxbG/XH3Az+UFwsdb6bgigakxqlE4W5U7ZP5ooMfQJraluZnNt66v3/7krgXlDCtz9CWNc+PhJIe48fS9pxi1VnmoL35eTZs6sssIFHeenyugE8fmt7otvJPJ69r8lBOI5nlornJq9nRnxdFkLxq1bRCVY4EXSbWuNy87ocyzwSotsikR1CRtpm/nTKPkfZoJ77p/8Liv6yOJ8Q0n/mHV1+oYWOL2lxhvMEHB79VD2F25L5E4txlnkP+Sfsf0wbvuwNtYFqc7zrCgNO5FKQXLb81vcDEBZuZ67uU5l5jpE1fuYs61yvqz3UdXGyZUPgJ7MrHHxKYZbP9NoW23HqmF0tGJLd+U1KCab28s6prce/jXfkPkk/4ybWAyBkRN6bLgYEnyiQncRc7ZetZA9VoiAlwbn7hBt1px3q0/SM65JrFBFLqG/9EckIQA3tryWcGWkh5y2K06kxZqWtYjcOmcdb/97R4lBN2vWYM7KgTXX0GPtrMfaETFjgyuOJndbg5jrZeV7snUu6cj31eLDVq5ozyrmkX4sxYvZD/uyPsFM/E+XxN7n6hvw4/TrMPmWbn3iqTpXmisENTOP7yH3KRIuczMRP2vgbleE3+WyIunj2msgZQ4Kad8ItewKn8vFds7H3TO+WaadBRI3qNesbtgZeupmoqKvlvVFxg9d40nnuyBvXep2lp4mvJ+WurSamvGE6IXpGcTKyYFn3E0Ll3Dp75HuI73VM4Qfd+NQglsB/p7dN60XAcSCXhkm7poMiKSM48xhRmImjusGUvUD4O0RdNwlzm5jFOasjvz5pzoEcw9n3K7Hlm+8WPBjRvEXdUy31ssOnslceOnMjOMHtgMn31K3FIoe5bZhZE4ucnf93bxjsClriM7qrSbnumtJFw7tWJwBGo2zPO6XuEKYVdifgB98SENuTL8szATz57ErNcc0xzUnRbuiN+3AXFqCuD3DcSuBA6famN6DrQGu8DBWJBh2qGXx9Rl8nsdZkHWr/e0n26Onlp/o/NoN4qYUc8vdJND8EI/09ziHjWEaS+Jx0HsJZnYybdAtBYeJIG2z4cnOYc8jBC/V8hJCl8m2pnecTe+xheHqGt3WbTHuUAu5uEjmWtjTot1ZB5SZUoIPvt4ZKW+va9uuaXFv8ALuuGEI8hZ2RY2inSSGZJ1YagrrNpq4L4n1Vk9maaa4Koz8eX9z0dfydlK/J6tXYPu8usYN+eAs5XJKhcLnzlQ4uWPgYWV5+L8z19XoZylm9+T1RSuM1uV9mpkrTJL2Gj3XHf+mqbETCTowYayCdUugK7TAQuDjZDeWppk431j/IMZwY5mn42ldPcVhGW6gwjsL1dUZYOIYOR3PQbmBhlCgY2sC+axxLZ99EPxeyC8x1ieXMDNGGs/28PiwDg2xDt2km97Wzu73qUiJiG6qUl7UJnVphO00DeEGUaG0UKkYIU4tgOB60FkhYP92yYDKEqW6aPM2KftFUBohCSC4m3+StR0xNYT2dFzmeVBAj4M/Sv9IyHgP2wX9SaU0TCupKNtp5CdqiWylxA8CUSktO8EImkaEXt9PUk+xiaV5rh+qUqTkYiHsrL5HNKpoPkqXr9BUTeh8wK6xlDGoaVwEYxpgfJUyUh3ZD9DOZMMEyfUiyo8sJqLfLeFgaR7Rau099B9qhZkCQXvDg7yqfi/a0qyTiowqH5URClZnyqWaDYgd5IF5Ebpo3mARSpdBFiuJ0kyTtl0VOdaOZdMNbUSuyV6eHQawSFtXQ4QmOYDvJLtlWT2fYehs/i4LPNKulBO/6svEQhosQAPxYOnh1axe+w182q4H8vzTdFScALq7HHqIq2Bb8qTt9O2nEdT9H/VnGtssBVgxadyd7RD6GEtY/vIPGoa9emdFz2MVPSB+9WBJtviDcLA/hjZ4yIsg3qUL4EEAXrd+A4Jn2N8jSygWD0mIXZlS0eoBejxOKlsJqWGGI4ddpMK93xpilgqAdbXCb8JTI6uQvoMY1FZTE8vvXrvyYd7fhHoN5HowBcOXaaYK301VL6euBiq2XSk8YJrKw4JiBJrw0zzUHm6YlLk5UGgfUGqSzbh7j90bcOV36+anLGgrTYeS1/d5vRcylbbXJ/br1hBqARIEDhlP+7sPWullUUPePpGDYjumuVSBB9UCrwBZ1Nbz3iJ/IFKoYdt9TW0yVGCCJZSmacupg+kthLHIchG07N1c21eNTLe+mBTX7YEDDf5lvnQq8RjogVqoQepUUya6yQp965xMAntbDQ/uGwDCF7Chk2XCHAQI4K9nd+tPWuVwBTo1pUqayCepskPeVhPGHO3UaHkzmHAhGeOyiMj3Apns4zD3/eF+8KPBbXE8GH+qZbBxbazSFlkq2BAI57hBjowbHIEy+32Zf4VlEGoNzX3EQMLH6Y4LJW4hGGYGP6ibEP8Nncs5jAQP+mcUC7Dc61+Q/guV5a42EBNZfpLlo2mMoVJVhe+U03fW5Vg61uYMs4m8GxYjg0OKpIKwhAkzPunpeufJ8VjRAeKnrC63It6d9mX/38L7gKh+umAnDdIR7Em0mJSuba1aZdkYInJtqYs+4WEtHSTyAC5o+wKBLCMLEV4vxMuqBL06gordP785C+WG/0LhLxGpflXIgPSfaxZ2QkfPepCo8JlHSak3q7YFSzaziWDo9tlWd3UQrWaPOdAyzaPeVXSicF6UJIZ5UgQFmNKk3+xZ76V5+Ral8HnaTRFx3SehmOi1g6pOgmpkr4wiXxkTN2BxYFFKh9FQepT9GbzdD2zazy8tYcMkda7eDnDuTGHFWjf3ZWWAjPymDqZHgbLyewspjlv6LciwmxyAKxZmE1qj5TOwPr0Jz5bbrJniySpBX1MkOJzvohya0D7lgMK6jcVw811dmky4F1m5cT0t7YIP8z/66SHjZch16ig2rAHV9+eIOJ4sP/VahAJeti0HvISlMhLwvoidK5lNvgM9aQDHtfsRa5t/Y9pouzK57xDtu/Vq1gbNDDSczz/ZhuESZSLbmh4ZqpW+LQcl8PiBrYeG5YkOnBThCmOG693glrdjMRG9tn99lUKkWidhHwzsUXhNGyemEkvZTsKeftLYurug1Zpt2Cwrhw/gZGHFAh2hLIdeLPity41vXtUmFAyuZ2FqfZh/qV3YU3oEvbN/Opz3fU5plRLK92zu1Ya8rr6o7ahu70GbO0xA45N6yQeihoIfG7Pi3bAQ7aoqzrfGPYpAk2saPPKV1lXpQzWCHg+K8iJ0bblQkGYC9tXG97K1k1U5wzAJkQgrsXCXxDC3ZfFIH5/LSvgNrLzCU1dHyO8kVwsZi0Pm8fNkQvqsgLwL8sBu/bp7BLjJ86fNbIVHmZKrQYaXu8QkU8Bf4axu1UialPrazu7xSW6lKBv819/+KUX+ILn7+0nuSdE6TPev7qcTWfmEJNNUywBw3upqrrT/Nl4gnbrlT00+djnV6rAjX47+V44LLw1MftBSM6csojoTjW/a1IlIdPJL3PaZ7Yn+N9557PjS7gNp/59wkdmT06J9vz8EDeJOj+qSFDO/zp6PcpMGi2uXvpA6r0tE0mG7JKmF2mv33tncdTTk3YxYXLpvz//W2e3/8eHv1R9FFIepi0k2M7qQKJL5e/kDHwzHoJasRDVS7BLKOl45zdCbQM4BSijTJV2NdHIBIOTZhF35XFMdsAPOe5eOhQPjB67bd83pDSzekMLFEJU+XStQxDbb6Tz49DXPU/OH18jtunwUcXEzczFQ9CyigN7p0Humb0g5yyilEn5Eh/JbPmCSL3DjZKRnkU0uDklhchZbL9HtBy3m4RkzymnO+TbpfjzcWGE8cHM4/XmKblBpx8WS/Kk2KumCr3wHjZWCRAXpwl4cDk1g6dZkSyhYZ/U8xi7X1Be22k5n54Oe7xBTLORqsSTCuL2Wca1MfyvpFwbTJ5/24kzAPM5gnkIpd9obd0KUd+mOXMsVZVbwiy38VPfwTIyekBDZbkiRZ5F4z6ON1ApRDqPuxxWpHccUIpL2AKprevqToO6nD/0V+6wGW5Su4fgEVXAfzpd1OPZaNbe5E4lLYuRnUskWFYtUxpyJTZM7HQCK80dLI2WmkTqD5+hJ+i5XC+om0RJzCLpLnQerINhCisVkw9Mq9d+x7Q/+uSDaOuaWwqe34/OpMOOtJJipP8Sz1VC3MQhSOHp4lYu9Rmci6lEa61CfmU6aun9UoZGQyiaofHrI9IC2K1X1i9JvvCxcjpdKIhqSQy/j+B9azyeQmm3TRJ7FHsDk5BgMbJjDa5FzNMgxei1+wmWN5nMlNCSYbDiKIk7e1k8tpEwuxMAbGbeA6zKyvaPm+WG+8ORtaENyscAD2+P1F8Ev+U8mqyaoVvyTNkFgYOH4+Ua5bWcqrgplMtg6mcngBoMGxuTsz7msL1Aa0gmtSO1NF56EkulhPTk/8iJOjSwd9Ffm4fsDfOLp0zdWBS644dXz0CsQa8++30G1RcFPCf3TbvhC6GXI0PIKLBFGrXAl2JUD3UaoYhHW8dJdglNLD3mUzrVkKrnRFgkR4avK/cAaPgPCKkLFXSXCeLoAmmCvLVKN3K3rkp+vUWTVtbV7D5VDPamgpSwIpEfp5RUSVT7x0YKrHt/ti16QvvZTC84x7QU2eZkEGaaISAqMjslikY4CaWOFu8qZfvnPiszb+QeV4nJ0siwsta1q5HG7B1UZWaaXdOgLCP0tExt4wzOPG+mBC9vRpd9lczoPccoIYLAGGb2DucGX+ZHtLsJ+l0Xk+IBD0tXAJegH6hYp+hdfZmm/SkI4q1zL/KHOWZ4T/mKRYQuu7t/wqemQlxgHkGB1aLwv84YvlaUvqJw4xUqizNylB5ZcQZd9By1CF3NvPQr3pEKbdWjF1aHF1ESCLLu79JhmGkyt0HxuT1FlPS+G5drAJdTHLp7BmbZ7vcuYKNPAurIIXWacPN3PdLUKufYcp25mZbEglomXpSKYzbXxt4gHC7uFfXuT7CSV7vktpfJMj3wpZOi4UWOwQ0xWj3yLPdMLLADO+WK65Pnd2wEthlI4V3FUTXkXCN+4GFVHuLygjqpZfqxh/6QPYJDy7FKMBR8OG2Rmyfpwszcm09/6TEq/TloOymTwmDK/Z9VEluatTCEbnyY7aqmiolEvM3+ykm9uXmpI7kF7A7dT9PcyS9jCB0uo6Ld8y6hUvbJqV3DsWAdJPlXLT7osECijetBw5m0iT5lYbSkMRTnXBD/IcrbmsJ5nPW01+h4+TemieWTo22qJC0r0eD70vTgywskuCMCGw3bk1GxwwB44Iss0X6Uwg3XWqBSgkiIdgfIZb96dxvN5FvEx9rCN97GZtKJrJBulnCkB6zuLJiZd5feiLVo4/M2zepfSzqksAC8VbGKRrLgH5cUgZ/Nt6NxNCCDEc+dqxEgEhDkWts9GuGzH9il1XalpMgDXF7CYsVG7U2mNHFQkQf2VXjPtCmw2+P3tcdfGrcFx/FsyQd7JfrPAjuSbTTB+wLp4kH9CaBR/IWL6mlG/Nr/oxeYjr+/drFA9QVTYx7skW/zPw7PV5F/6+oxHJOP6dSz6i7ks+7VA3yAF9uJMoVCb8bxa2+wOvZMc2Xy7EOhSpDi6VVMhz+upwxj7VfO2MiVxzB+y2qnL6XoO385quVUOnGrwjsGwuDUvKNWns3nfNzt9Fr5OR07hP6enElSVOZ8rI0QxQLIFoEmFL453zAd4UwdUTXH62dRyv4QNN59PqGzwFhjyJrpuvujrmbPd/CZrId5wc4UQq/R6QTi0E2YJSkGaukRfJ3rJT0pmZhua8f/G2YfsjByvLBtG8mbEw64ifNFKdU57Pqzv5WltPiKeOfYlGYm+R3FoKDquw8zUz92phVTk0vv+xbwvU5e+/9ghsScx/6k+/wMXNYp7Ro3GlqS5ONOtZ5xJdsaDesf7+b3X6JMj2772f3ZTNqckGLblwJ65zr9V93lx/OMpYABDxgLXFwU9cTwROZ58BrE/is+nW2UacHKD6IW4raGwuX5xt2ctlV4R1xlkFzltIl0sZOYXXXVG/Wr7bYj9dtEB8OCLC1pDYOkPrbOpftTg37NpwTHbaWR6TGnwL2PsMeRj+EkK2pJfyZPQZ+41yoObNXpCqrlKCHcYqIjpR45nRKfXb9yVwQv4HhAsKD74B1gpEk4eWYTq8IKftd6ZBi5jdtaW9OoUz+hSBDs2JQPfD1QLA8AsldIE1AvfOf7a++2KE4HMB960m7D6sYvJFBk5+VTb+w2aKYdRA5sSBvGS5fRcScHU/Ywg/lNLZbnUmG+rQsZ4P3fcPRzKUHXNn6fziQv+NB0Giv2mlb7r0EnkgY8DfSR+KnLIuT343r9XvRvs/4mrRlGtwgC/7a0nrN5UGqIkFylU6NGOJRBszAvXdw5OVqn1hg6/d0LeUF+0FAaqZ5Ta+4Qro1MtD0CLBYy3QgLVIuUUWw8b9PLerkNzxoNpZYpGw5b1j1vnqNO8rCuxKfn4T5UtItCfTEd6DEf4FnFJLL+C8E5vRASq/rU0DyrbbtsxboNDGH0R1dJB5rl+u7aLm7uiT6GwdcOf7piATooaCiv/6TMcvr8pnHc8e4N8QV1wcSnrI5EauSF9Z68guL6UldXosU567X2JIrx1bAoUqQk+lIcuza0R8soM+qY1Tjg/IpKqS3yBP5x4BBobX3w9E7SRv+kiKSk37rjHatBaxpn1tDJkbHptv1aT81VrSJ99DK0ks5Sf1itt03dSDnocVepnPohFOxarLt4yq4WsF7C9l1giKCWCFpimNKU/QFPbIlJvV+kVEfxjVfG9yeEsCPNOH5Ot9XpbszTnJDKovC2ntFzpaG8Y6+AR/taLbdFhuSmt9IlcJvhEVrOtrp93FroenLOXuOHZ7iG/ibGECgrnT0dQwVJkxGBRL2zy7Cw+XluPHsMvT2uNplAEG+KuZdfIAK+vjFYo/hyMCt1SnkOXUlUOtabWOlR+4k7mB5QEUz72lkJl86l2LuZzDbf/mQFRsC2dfiox2zQdwTuOH3TLzGFMKdUaJ3BLw31lLzDf59rUVLwIj2u3Exr83N7/Wq7fm6s2MxKe42HCcR3aEl5PmSh5WbDym1xUEQ1UMomqUfHnV+0nKUoLi9z07/VARecsMxxGOVQoHdkUTsECR3nTR7vyedbhq340itASXkeRWsLlL3XoPg/i2Yy6Oj1RozMIIAt15/9zFdbbBvUnY/94iDemmDnz0iK/PobfrsW/9VFJ84I3H5Kjvnz54EtsovIPhxB+zW71vzn79Q76EncbxBGvyRJ+E4v9tUOrEMuBIfr3c+UUYzJQKbYBYbtEb+tj2rZYDCTjTt7kIt4hg5VEza8WZdzyfOQFRCscGWR1RuBBxBJWr7upzd6r1kAckyVBrc4KKvEnDjEgbW1t2TXdRf/dP40rrXsO+lIv6Q1Gtq/V4mHKVLdlkzkMWZDsh990mdCtB+1KhEOpUzi0ikByTN7n0bkK0yEacoGDj7Hxb+4NT/0sorjLFikR4r4wD7G3BorS2HSDQfvnCHi9oF+gEYBoKjT7IIxmMLzLGrCXW+u7bUZhVwLZeGKF5L5cT+y2OB6e+52vdh/gfJEd3eR3XH1tHb+KZjwAP3UtMFiddnkWymSDF4GRS6ZTVYbtrQhE3J4nPkV7+bctWplyZjVPbRB86LWPCCd8nAEOYkGAULj+XRaEVbeQb4NLRKSxKKWS/Vl9EhhLXMtjxn3W8affhyADfC9qHyfqkFdsah8TtOCu12iwLK3JB9hWVpkEWiSwl1cE85jFAhhgKQxK/9CXnrDgmjYN6oD1o4osgElZRtVYfrJFZfFIvh2b/7PsB1ElusLkU2cCi4anp/Ef7+LfIBLBj/iZ7capcc6DQ5zj2aVE8WQEZa1a1LifnCXOVCtEQAy8HoEsk179LPq3ILsBN/3ya2SuQnlROxkhTAO9JZiOyLqUsEDA2R08f48jeTEVtFKjnx9JgSuj6ixhJj2wmGqFI/BevwNimwh2+WM+1yK6FAvEBEqXYEELQsLKEZpMCWiZybqhuHsXp5JQephQg0tdV61A9ijxAQA+cU9cn8EmAA77YrSDJi9FUM6piVLkDjWgnCJwxgthakuphia8AyNf/yzq92YTzCO2KY0HyZp6O/9RJVl5UUYGA8H9aZM+qgL0G/3rI5yEWyZQ2piPKAiIpvAE2XYiMTl8/mgHWRfu2trECW7trbIKb0VQYoI3qJVsogNf3zNdq9Ys9Oz5XQZ8a338+ctSsSSxbNlVe+5vkpf/p/9l8rYjLvyxg27E2N1FqRrX9nj/bsxsFAYViv1l2N8XWokZ45zCdKEslajVCxc9zBLOMjr9/+OqmT/MtamC9PCpNqq2njR1f1FQ99M7RZ9MATaTSF9PNPYOL0uAZY+4CBzhUG9PgMgaLEJzyeRhgKAxdR0M4kxev8mUai7rlXfYDDeh4MInbUdHoA07iwXo4nYBhGLbHSHM/AtP9GfLeqGpo39TBAoR+1DCnbpyVIEpHKuIB9t0HWrrAKl8I9YxnUZn5A6/ND6l0eObhBjzvSIEqTFrrzDgPWydLSrccx9IlqNoI72/K4ulv2gwWLghxeXSUgVVLThMQqeCMzj/wHqUmswhnEEgWhckqeOBTVg6E0FjarywLgmd9mnb0OMqa2Xr9peB3n5q25Mq5KhqOZWdKs/pXodOWdCeXH8GQw4d61jrnxw4ewqj8PU0WQ2GZA1bU9/V8VkxD5YKr7f2pjXA4rJOCG5pGZr6d4NoZZrjCuoZTDKCpxatlvhQaQLvHjRfaCPDBLJ0mIBNXMsSmTWCIcCA1iM7t76M9NbEBT97ZFquBKBHvB4Fn1bloTuE+EhqEciSU2c7LS1FzjvnQSNwSrNMAiwK9Mb2rBqBj8qlolcbZ427W4o3Sa9iu6B55RMaicHmssW4UyqoYUaf1gNVCkgh7w7OLfhH+EO4/kc7K5H/kf534d9PZUN5Cm90Enl4BwnGqqb4lSE02bs3UAlYECjkSRnyo/LvsFwH3jYO5ytVSov913YLvNxibwMCUtxud0vWxcrwVgNUNSP2PA7CJMiXfI8F3Q/uLDNaZSg4nJcZjR6xHRGwDRrOcWiRZi/YNFU5MUZQQ1lKlKOWuTGQ7kNlkXTWf2lwHT/pcMhoms2bnyb+NiLumqHv2snbh0ppUtZBEa2MFaMBVjckgdFWA+ev2aVHrMUCQ4QyjG33MqlzUKaqqokyEcvbaUwWvHFalA2O0miqNCy/1dt1qyAiUw0ErRBQu1GPo14mV9dWUHfwt5lnPfYoAWnw8TRf4QcrQIP8X6r4Q1XCdszI4J8jssJ5u7MdeB2GiBJosVXO2l3rAYTuAJe3TZdBbmWT4Kc0G1rpKAG2n6mEm2BqgXBTZzc90/Jg7KIhFERt0yt/h8H/Tx9FfaXklZJXSl4peaXklZJXSl4peaXklZJXSl4peaXklZJXSl4peaXklZJXSl4peaXk31nJv9Gj0nJDGYaIXjg3uOW/TWrrBhjZzEAN2y10p0WHpJiR+XqSvjBfT9REY+pgTBgPJoIpxk1zs3PUKU0P9uiOwJzTs/fTP8mMZ2dlhWShhoGUCg1lUPvkTo+Sxn16djjB+TSBljDV3mcaMLXC515RU276MYg48iv3DW3URT8VlgHXfNWKleS1occod9Fwp7Dz6eR0F8/apVrG0Ro5DJGmc/a1NKimQGmBpEt+xWrTIJztVOeAwjage9xI506e8SQ9yqRh4bP39GpQVir5aQOGfdCheF9SE1SjolzK7mYSVQGuIaJtyJkC2P0ib6JzJYUKqzx/0sRptTj98444/XFiZKjilMblvUOSsY9TGqf1TdLxIojtGwtBlFM33g5sdLBizIuAwBiYXJwYLuqaIbb6zx+cfRtPcmmkWJU0+5oKKfzU7WCI6NZyBUBS5Bsmpgpq47lTIF9TqLMNYm0LFwhKC5WUo9PfQaa/627IzqKhsNJkTPIp3gqQKef+tJ0o3WLOH3uLmv2owJKMdVq6aoUaaV0fG7W6zgpXH+KsE813eb+1d9G6+oLx80bej7oT41h6IoudYOQZVqO+xD4eaSv4Iv9jsyU5sfi0x4eW0NituLqv4hj73+oLkKnbVgG4fns2ydIp8k9N1dLaoDxFORZUbeIlkulteBsmrFiY3W0jeTG/HTgWzosyFPKAQqEhZwjIH2umVoh22Ry/mI2RVJ5I4w3GjFbeEXCaLe0wTxfgulbqjc0On0fc83DgK1yNdaUzCUm3JnqBmXs575uHzqzvEcPAWuVyavgqZ81BJ0v4IQ3FKjpERqSWVWUf8qCAJvm43TbSrSYWybzbQXxEkZIo8a0zXhaSoz5P4jN/zNa2PVrD8CiBxZmHLkmNMBeSdMeJet44j6JrGDfNOgFjVFxpnCFTiwUHvP0/x91fy/ygBpW9o3coNDVRYEl0SstGsqOvqwCpIZBvLsmmi81duzAKRcUEnN8mmahX4L50gkVnCp647Mc2gX1cng7sk2bpTQBO1sxdcGk8DNgmz0khOWhpeM456OuJtIH2HtFa9PbA8Cj5hXFKV0kkbAcAKRYoE6kxjKxLTMR0EeIDJqV0vM2FKt0/rLaeL9eIJd/sGFZzZ2bTxnjgEOiFrcdYIl3X1jgBEdM9XmjNTiV0PYVNDSqUUAgE01huKYQN5tgNO1ReCgoU4gOE+s6AqSWO8mQAWt5dP2LoSsnIfa7mtIZO4dow9dYLM1H9zVJZBsUJUFBkv3LzL8WCTEFqnp9Yg00ReFBBywXAD7K+qlByk+Bnvx8iqMS6kKtlzkwj76bXipAnKgrNowftC47dQ/abP0yskYlgj9Ke1GAu+TnThxUVDFicIzVVzZa1jxiCHKNBfVRI1LJmQX0i6367PjuooeDgLCjGPkHN3Ckj0m3SczNfz1ljiT7GWySWjHq5Ft73t5AFdaR2DNaPn3SB1WlV5hqvDCZVoz3KlBdLScqLnL5DRKJjJBh90ldS42T5+O+C16M8ywosiu4ZfLIZmkNH98PUbF9vBJMxA3QkLLlCSy3Yp+fZSRDqeFuGOLO9e+rBgS6A57SrcNTEmDBXgUw5rjcg7cAg1Ph9ecvsY0Bkk9EGaIj36Y7HdB3ZLqHYM53rwlAZp/LPl1mb5G2nrH1pFlzhV41zC8g1JhsjByE+Iig93lEr8qe0jhmJdqPVMuHFVhBhznUxivSJNaijI1EK/e3JN2pTzPq240XrexR7uQdtBNvX58GFO4bTn55PII1f03ND4Kka5yXkM8Mq9FqknTXYNhXKZ9lYCi7cVC26DJxYwRgzGhRUqZNsHV3BwxsM0PGUOLO5KpH1uFRtCEI/tLUZXq9tTq7fFjbg7D69NLiMKThjxLMHE1PM1hhv8HeXGI6YJSUPUjGOK1/ETF3o/MzbCbloi+pznukcn975TPfkbJ1WUTTJcd7onXsO1SLCigUED+Gm6b4AZjKR6FG8j0tvMbx+3CL+gZ3ZR7k7IInZYQ6tnrXBaCmjan3AAlVldg1RbtGLoZyshb8azDFPr3QdsQ03cVeWeL0wwpuG5O14BhLuWoQT9ZOvPFvMSkZSF7uq7ora0cadjdpHoak/VimQPWji6DJ6x/S0l/LOGcNBzpuHwCDBra+6/2j1Ekv27Bg+FxIOd5UDKpRbrpyRMnfVHsD3K8rGD+T8bWRpRNe4QnmoKZtgPnB2Lpu3OKiSxHjB85xucvhoLn6x4KLHN9AFNzlX/Wminp3Fl4ZSM2QJYlh7GXJzubPYp0fGll9zqTlhZKvZKpMw4C1gMVXarhzxSrpre7PvPrtY8GxpntM0ioU2HCKCYQ0rdp+iqi6Oh12VJjrBJbFlQgYqQIwWNUt9A5xTDCqyWbBg3ryORc1OPvsCqQxSGlzcBvU+55FjcZSbKIVl1IwPawaY6b5FaeSBzO3yI7BA3oXxA8GMrLubCXKlaVDDxuBrEaJbmlCFxPb2RDIcFeYFdvKeJ/X23qYq3gUqwjGtW0EeWZEHmb66UD6qoTg0+QijPyIn22/+e0+bKdSeM3yVmFk5lyDlFc6GyiKSdc0tEvPIhWfuwesLFUmO/MG0nyzLqehkH/76sFR2RFyH9tapTlcgXl/vHAiTp3fbe0W0baTP0sWZUfuIYKX1C7VoHzGTT9dIE4O/Pgd9MKhQ5HihFNs9qZYu17wlUFiWzZVcEp2AYhME8W/aPh7WsMgTrMDWExPqMDHpNcU2e6HvkivdctvzqA1G/HwXBldLbIRC+/PQTU8LEKlztsU2SPLwpYa3H2sTrsDTYTWoSLZeKxA0c1e66nTdBjjVsvzo4+Ae5fR3TWwdrCML9Ra2dQRKCW9m9r5bLCjj/MOwimJcJWxrO/5S+4VSZ5DEPVHVXqaErsEz9QiqM3ZbCu9ZTRud5UZC56+RO6I2FCT2KPE1ud7o5D5KoYrbztfu5tyBZqJCCV+JJehZ+Kg1tTH7LvuBNaLsWz9XMRO4b1coNGGuYO6N1kUPQmFq/Udms4turpp7IimpiaXcrSkhPyrJc1lHuWgtoUwv1FUhbD0IDv6TGKvqW4ajOznOrM+m+x4riet+UejKQ6lUrBjHmMNXAHdGzEy1lFz6aAEzdv43jugQSTUPid6zSSgQvFOt0IcoAmNlrsRStTbPFMzVNE47ispRRUEgzB39KiV2qA9nDO3VszAtYOAEaT/xIJHEjL6+xNJ1jLdMLHGx79qxEv5YYVRWyU0b1Tob1BVGq1aFALAIlvU+3X4/Z2h0isEPkzfPADkgMU8Qm9OkOnYhMDp35ZeznRELsgC8ls5U85Crief3Iux3EZXObqwiEXV0ljroZv/ngpB5Ewp+MDm9/ku66Ek85Wl8UGpmKPXIV8dZsYnwMNSqoHD7NYjtGiuF2nXG+wGeMa4Qpr1s32iVE70h9XAkMoX1LGjq2WdQhU41W9TM7LnQOUCamqOYkpGdxYJetIu6ndoIbT6zpl1idbi0GwtkZPEv/KREZ2pgwwyAX/IsidGKR1XNE8+r1ex7w1QUQIZ83tH7Etq440kXFvYob0x2nNu/V9nSTAmiuVAFK5kL0eCZZ5Y8mm2JV7gKZcp20mJX9ugYLja8SCV5GOxBPTHe8qulPkt6Zr+VBO4Wz2Qxip87MdxA+cno5TIjSzjLwDs+McY4mp0ONrVZRHFphxc4LBqhyHnRJcOT+HC+ypNmYfBmGOHxzTZyIYHc0Z/gGEvgpvWP6ppeiLTU/1nM690epbZulT3nvbIblIThBWIN3BUjRa2RdyBoluzSJGDTmp/mnnH1F+btfGKb9HRO6gCyHujbdlSq1Tt0ennYRcMOhGEZYpujkF2K5W1AAHWucluYl1S/cLa/nMwn7nCuy0WNFXrvoANrJeezClFjFOW4idv8iSc1HzcCz2uxn6fPnB+ejRNtPvp9yUBms/V1boDCZ9TXGb8GIFTro7OfS8MqeC5iJL1NIqs0kamfukivIdDxflf/Cp3CaVcEcSXKQrmpPmevr6u8kCdGo1x7k+3DK2a3R6TjK5JlAoNhSPuIW8601A4adp92GZDdivSo60lM/fHku1CFHoqBDjCltw008mNaoPz708LS8tlrt+juBOaWCrPiGRQHLfvsSPZyiHNakO+qlta8We6fNIZmX+ice93nN882XYNXf7fpYj9/B+i8f74DFK8sC+9bNLtlm9f6lxplNNeuxdBWzG3dkj8OE+Q/cVBSzc+E/LWdnwuFnXOt0LmOOTd0qPRgaUN4ieBpC4Z0AJiZYNLC565s2rO9v316OK/LuXD3m5tk+z7cCMwOb/5460etf/3m+/8BUEsDBBQAAgAIAMu2Mke5tdB+TQAAAGsAAAAbAAAAdW5pdmVyc2FsL3VuaXZlcnNhbC5wbmcueG1ss7GvyM1RKEstKs7Mz7NVMtQzULK34+WyKShKLctMLVeoAIoBBSFASaHSVsnECMEtz0wpyQCqMDCwQAhmpGamZ5TYKpmbmsEF9YFmAgBQSwECAAAUAAIACAB9BCRHewXTksABAADaAwAADwAAAAAAAAABAAAAAAAAAAAAbm9uZS9wbGF5ZXIueG1sUEsBAgAAFAACAAgAyrYyR1p/uZk6BAAA4Q4AAB0AAAAAAAAAAQAAAAAA7QEAAHVuaXZlcnNhbC9jb21tb25fbWVzc2FnZXMubG5nUEsBAgAAFAACAAgAyrYyR9dSmKcYBAAA+BAAACcAAAAAAAAAAQAAAAAAYgYAAHVuaXZlcnNhbC9mbGFzaF9wdWJsaXNoaW5nX3NldHRpbmdzLnhtbFBLAQIAABQAAgAIAMq2MkclWy5YugIAAFMKAAAhAAAAAAAAAAEAAAAAAL8KAAB1bml2ZXJzYWwvZmxhc2hfc2tpbl9zZXR0aW5ncy54bWxQSwECAAAUAAIACADKtjJHCEbh9usDAAAJEAAAJgAAAAAAAAABAAAAAAC4DQAAdW5pdmVyc2FsL2h0bWxfcHVibGlzaGluZ19zZXR0aW5ncy54bWxQSwECAAAUAAIACADKtjJHlv+LuYwBAAANBgAAHwAAAAAAAAABAAAAAADnEQAAdW5pdmVyc2FsL2h0bWxfc2tpbl9zZXR0aW5ncy5qc1BLAQIAABQAAgAIAMq2Mkca2uo7qgAAAB8BAAAaAAAAAAAAAAEAAAAAALATAAB1bml2ZXJzYWwvaTE4bl9wcmVzZXRzLnhtbFBLAQIAABQAAgAIAMq2MkdT6xEqagAAAG0AAAAcAAAAAAAAAAEAAAAAAJIUAAB1bml2ZXJzYWwvbG9jYWxfc2V0dGluZ3MueG1sUEsBAgAAFAACAAgAkaK6Rook4qj6AgAAsAgAABQAAAAAAAAAAQAAAAAANhUAAHVuaXZlcnNhbC9wbGF5ZXIueG1sUEsBAgAAFAACAAgAyrYyR1YBFdxuAQAA+QIAACkAAAAAAAAAAQAAAAAAYhgAAHVuaXZlcnNhbC9za2luX2N1c3RvbWl6YXRpb25fc2V0dGluZ3MueG1sUEsBAgAAFAACAAgAy7YyRw+8MFR3MQAArVUAABcAAAAAAAAAAAAAAAAAFxoAAHVuaXZlcnNhbC91bml2ZXJzYWwucG5nUEsBAgAAFAACAAgAy7YyR7m10H5NAAAAawAAABsAAAAAAAAAAQAAAAAAw0sAAHVuaXZlcnNhbC91bml2ZXJzYWwucG5nLnhtbFBLBQYAAAAADAAMAIYDAABJTAAAAAA="/>
  <p:tag name="ISPRING_ULTRA_SCORM_SLIDE_COUNT" val="1"/>
  <p:tag name="ISPRING_UUID" val="{533C20A5-8AB7-4C8D-A961-D24A7EB251B4}"/>
  <p:tag name="ISPRING_RESOURCE_FOLDER" val="C:\Users\mikhail.kokarev\Desktop\Jeopardy game sample\"/>
  <p:tag name="ISPRING_PRESENTATION_PATH" val="C:\Users\mikhail.kokarev\Desktop\Jeopardy game sample.pptx"/>
  <p:tag name="ISPRING_PROJECT_FOLDER_UPDATED" val="1"/>
  <p:tag name="ISPRING_RESOURCES_HASHES" val="&lt;hashes&gt;&lt;item&gt;&lt;first&gt;audio&lt;/first&gt;&lt;second&gt;da39a3ee5e6b4bd3255bfef95601890afd879&lt;/second&gt;&lt;/item&gt;&lt;item&gt;&lt;first&gt;audio2&lt;/first&gt;&lt;second&gt;da39a3ee5e6b4bd3255bfef95601890afd879&lt;/second&gt;&lt;/item&gt;&lt;item&gt;&lt;first&gt;bgAudio&lt;/first&gt;&lt;second&gt;da39a3ee5e6b4bd3255bfef95601890afd879&lt;/second&gt;&lt;/item&gt;&lt;item&gt;&lt;first&gt;interactions&lt;/first&gt;&lt;second&gt;da39a3ee5e6b4bd3255bfef95601890afd879&lt;/second&gt;&lt;/item&gt;&lt;item&gt;&lt;first&gt;presentation&lt;/first&gt;&lt;second&gt;17da4fbcfc3f85c757c64b69f32bb891a2209ac3&lt;/second&gt;&lt;/item&gt;&lt;item&gt;&lt;first&gt;quizzes&lt;/first&gt;&lt;second&gt;da39a3ee5e6b4bd3255bfef95601890afd879&lt;/second&gt;&lt;/item&gt;&lt;item&gt;&lt;first&gt;scenarios&lt;/first&gt;&lt;second&gt;da39a3ee5e6b4bd3255bfef95601890afd879&lt;/second&gt;&lt;/item&gt;&lt;item&gt;&lt;first&gt;video&lt;/first&gt;&lt;second&gt;da39a3ee5e6b4bd3255bfef95601890afd879&lt;/second&gt;&lt;/item&gt;&lt;item&gt;&lt;first&gt;video2&lt;/first&gt;&lt;second&gt;da39a3ee5e6b4bd3255bfef95601890afd879&lt;/second&gt;&lt;/item&gt;&lt;/hashes&gt;&#10;"/>
  <p:tag name="ISPRINGCLOUDFOLDERDOMAIN" val="https://support1.ispringcloud.com"/>
  <p:tag name="ISPRING_RESOURCE_PATHS_HASH_PRESENTER" val="2a74c86d55ebb48028b956837edd2c80a5ecd4cc"/>
  <p:tag name="ISPRING_SCORM_PASSING_SCORE" val="2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3"/>
  <p:tag name="ISPRING_PRESENTATION_TITLE" val="Jeopardy Game by iSpring"/>
  <p:tag name="ISPRINGCLOUDFOLDERPATH" val="Repository/blog"/>
  <p:tag name="ISPRINGONLINEFOLDERID" val="0"/>
  <p:tag name="ISPRINGONLINEFOLDERPATH" val="Каталог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1"/>
  <p:tag name="GENSWF_ADVANCE_TIME" val="0.00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1"/>
  <p:tag name="GENSWF_ADVANCE_TIME" val="0.00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4"/>
  <p:tag name="GENSWF_ADVANCE_TIME" val="0.00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4"/>
  <p:tag name="GENSWF_ADVANCE_TIME" val="0.00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2"/>
  <p:tag name="GENSWF_ADVANCE_TIME" val="0.00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2"/>
  <p:tag name="GENSWF_ADVANCE_TIME" val="0.00"/>
  <p:tag name="ISPRING_SLIDE_INDENT_LEVEL" val="0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3"/>
  <p:tag name="GENSWF_ADVANCE_TIME" val="0.00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3"/>
  <p:tag name="GENSWF_ADVANCE_TIME" val="0.00"/>
  <p:tag name="ISPRING_SLIDE_INDENT_LEVEL" val="0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3"/>
  <p:tag name="GENSWF_ADVANCE_TIME" val="0.00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3"/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1 clue"/>
  <p:tag name="GENSWF_ADVANCE_TIME" val="0.00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4"/>
  <p:tag name="GENSWF_ADVANCE_TIME" val="0.00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4"/>
  <p:tag name="GENSWF_ADVANCE_TIME" val="0.00"/>
  <p:tag name="ISPRING_SLIDE_INDENT_LEVEL" val="0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2"/>
  <p:tag name="GENSWF_ADVANCE_TIME" val="0.00"/>
  <p:tag name="ISPRING_SLIDE_INDENT_LEVEL" val="0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2"/>
  <p:tag name="GENSWF_ADVANCE_TIME" val="0.00"/>
  <p:tag name="ISPRING_SLIDE_INDENT_LEVEL" val="0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1"/>
  <p:tag name="GENSWF_ADVANCE_TIME" val="0.00"/>
  <p:tag name="ISPRING_SLIDE_INDENT_LEVEL" val="0"/>
  <p:tag name="ISPRING_CUSTOM_TIMING_US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1"/>
  <p:tag name="GENSWF_ADVANCE_TIME" val="0.00"/>
  <p:tag name="ISPRING_SLIDE_INDENT_LEVEL" val="0"/>
  <p:tag name="ISPRING_CUSTOM_TIMING_US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2"/>
  <p:tag name="GENSWF_ADVANCE_TIME" val="0.00"/>
  <p:tag name="ISPRING_SLIDE_INDENT_LEVEL" val="0"/>
  <p:tag name="ISPRING_CUSTOM_TIMING_US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2"/>
  <p:tag name="GENSWF_ADVANCE_TIME" val="0.00"/>
  <p:tag name="ISPRING_SLIDE_INDENT_LEVEL" val="0"/>
  <p:tag name="ISPRING_CUSTOM_TIMING_US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4"/>
  <p:tag name="GENSWF_ADVANCE_TIME" val="0.00"/>
  <p:tag name="ISPRING_SLIDE_INDENT_LEVEL" val="0"/>
  <p:tag name="ISPRING_CUSTOM_TIMING_US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4"/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1 answer"/>
  <p:tag name="GENSWF_ADVANCE_TIME" val="0.00"/>
  <p:tag name="ISPRING_SLIDE_INDENT_LEVEL" val="0"/>
  <p:tag name="ISPRING_CUSTOM_TIMING_US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3"/>
  <p:tag name="GENSWF_ADVANCE_TIME" val="0.00"/>
  <p:tag name="ISPRING_SLIDE_INDENT_LEVEL" val="0"/>
  <p:tag name="ISPRING_CUSTOM_TIMING_US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3"/>
  <p:tag name="GENSWF_ADVANCE_TIME" val="0.00"/>
  <p:tag name="ISPRING_SLIDE_INDENT_LEVEL" val="0"/>
  <p:tag name="ISPRING_CUSTOM_TIMING_US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1"/>
  <p:tag name="GENSWF_ADVANCE_TIME" val="0.00"/>
  <p:tag name="ISPRING_SLIDE_INDENT_LEVEL" val="0"/>
  <p:tag name="ISPRING_CUSTOM_TIMING_US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1"/>
  <p:tag name="GENSWF_ADVANCE_TIME" val="0.00"/>
  <p:tag name="ISPRING_SLIDE_INDENT_LEVEL" val="0"/>
  <p:tag name="ISPRING_CUSTOM_TIMING_US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4"/>
  <p:tag name="GENSWF_ADVANCE_TIME" val="0.00"/>
  <p:tag name="ISPRING_SLIDE_INDENT_LEVEL" val="0"/>
  <p:tag name="ISPRING_CUSTOM_TIMING_US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4"/>
  <p:tag name="GENSWF_ADVANCE_TIME" val="0.00"/>
  <p:tag name="ISPRING_SLIDE_INDENT_LEVEL" val="0"/>
  <p:tag name="ISPRING_CUSTOM_TIMING_US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2"/>
  <p:tag name="GENSWF_ADVANCE_TIME" val="0.00"/>
  <p:tag name="ISPRING_SLIDE_INDENT_LEVEL" val="0"/>
  <p:tag name="ISPRING_CUSTOM_TIMING_US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2"/>
  <p:tag name="GENSWF_ADVANCE_TIME" val="0.00"/>
  <p:tag name="ISPRING_SLIDE_INDENT_LEVEL" val="0"/>
  <p:tag name="ISPRING_CUSTOM_TIMING_US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1"/>
  <p:tag name="GENSWF_ADVANCE_TIME" val="0.00"/>
  <p:tag name="ISPRING_SLIDE_INDENT_LEVEL" val="0"/>
  <p:tag name="ISPRING_CUSTOM_TIMING_US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1"/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2"/>
  <p:tag name="GENSWF_ADVANCE_TIME" val="0.00"/>
  <p:tag name="ISPRING_SLIDE_INDENT_LEVEL" val="0"/>
  <p:tag name="ISPRING_CUSTOM_TIMING_US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3"/>
  <p:tag name="GENSWF_ADVANCE_TIME" val="0.00"/>
  <p:tag name="ISPRING_SLIDE_INDENT_LEVEL" val="0"/>
  <p:tag name="ISPRING_CUSTOM_TIMING_US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3"/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2"/>
  <p:tag name="GENSWF_ADVANCE_TIME" val="0.00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3"/>
  <p:tag name="GENSWF_ADVANCE_TIME" val="0.00"/>
  <p:tag name="ISPRING_SLIDE_INDENT_LEVEL" val="0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3"/>
  <p:tag name="GENSWF_ADVANCE_TIME" val="0.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4"/>
  <p:tag name="GENSWF_ADVANCE_TIME" val="0.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4"/>
  <p:tag name="GENSWF_ADVANCE_TIME" val="0.00"/>
  <p:tag name="ISPRING_SLIDE_INDENT_LEVEL" val="0"/>
  <p:tag name="ISPRING_CUSTOM_TIMING_USED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Custom 5">
      <a:dk1>
        <a:srgbClr val="1C6294"/>
      </a:dk1>
      <a:lt1>
        <a:sysClr val="window" lastClr="FFFFFF"/>
      </a:lt1>
      <a:dk2>
        <a:srgbClr val="2683C6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FCC00"/>
      </a:hlink>
      <a:folHlink>
        <a:srgbClr val="BF9900"/>
      </a:folHlink>
    </a:clrScheme>
    <a:fontScheme name="Custom 4">
      <a:majorFont>
        <a:latin typeface="Bookman Old Style"/>
        <a:ea typeface=""/>
        <a:cs typeface=""/>
      </a:majorFont>
      <a:minorFont>
        <a:latin typeface="Swis721 BlkCn BT"/>
        <a:ea typeface=""/>
        <a:cs typeface="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12681</TotalTime>
  <Words>692</Words>
  <Application>Microsoft Office PowerPoint</Application>
  <PresentationFormat>On-screen Show (4:3)</PresentationFormat>
  <Paragraphs>172</Paragraphs>
  <Slides>48</Slides>
  <Notes>48</Notes>
  <HiddenSlides>6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  <vt:variant>
        <vt:lpstr>Custom Shows</vt:lpstr>
      </vt:variant>
      <vt:variant>
        <vt:i4>1</vt:i4>
      </vt:variant>
    </vt:vector>
  </HeadingPairs>
  <TitlesOfParts>
    <vt:vector size="58" baseType="lpstr">
      <vt:lpstr>Franklin Gothic Demi Cond</vt:lpstr>
      <vt:lpstr>Calibri</vt:lpstr>
      <vt:lpstr>Bookman Old Style</vt:lpstr>
      <vt:lpstr>Swis721 BlkCn BT</vt:lpstr>
      <vt:lpstr>Arial</vt:lpstr>
      <vt:lpstr>MS Mincho</vt:lpstr>
      <vt:lpstr>Impact</vt:lpstr>
      <vt:lpstr>Open Sans ExtraBold</vt:lpstr>
      <vt:lpstr>Damask</vt:lpstr>
      <vt:lpstr>PowerPoint Presentation</vt:lpstr>
      <vt:lpstr>Game by iSpring</vt:lpstr>
      <vt:lpstr>Main Menu</vt:lpstr>
      <vt:lpstr>1st column</vt:lpstr>
      <vt:lpstr>A Gift to what program can feed a child for a year?</vt:lpstr>
      <vt:lpstr>Cause 2 hunger heroes</vt:lpstr>
      <vt:lpstr>Currently, 37 million people in the u.s. suffer from food insecurity. what program addresses this need?</vt:lpstr>
      <vt:lpstr>Cause 3 feed the hungry, shelter the homeless</vt:lpstr>
      <vt:lpstr>WHAT CAN FAMILIES USE TO increase their harvest?</vt:lpstr>
      <vt:lpstr>Natural fertilizers</vt:lpstr>
      <vt:lpstr>What long-term solution can increase the productivity and revenue of small farms in yemen?</vt:lpstr>
      <vt:lpstr>Solar-paneled greenhouses</vt:lpstr>
      <vt:lpstr>2nd column</vt:lpstr>
      <vt:lpstr>How much does it cost to send 100 packets of school supplies to kids in Bolivia?</vt:lpstr>
      <vt:lpstr>$6 uSD</vt:lpstr>
      <vt:lpstr>Students in haiti learn how to grow vegetables and fruit in their school gardens to supply what?</vt:lpstr>
      <vt:lpstr>Their lunch program</vt:lpstr>
      <vt:lpstr>Video question</vt:lpstr>
      <vt:lpstr>A quality education</vt:lpstr>
      <vt:lpstr>In what country is this statement true:  45% of people over the age of 15 can’t read</vt:lpstr>
      <vt:lpstr>ethiopia</vt:lpstr>
      <vt:lpstr>3rd column</vt:lpstr>
      <vt:lpstr>Rural Vietnamese students oftentimes cannot afford what?</vt:lpstr>
      <vt:lpstr>Tuition and/or books</vt:lpstr>
      <vt:lpstr>The microloans program helps women living where?</vt:lpstr>
      <vt:lpstr>everywhere</vt:lpstr>
      <vt:lpstr>The oppressed minority in india</vt:lpstr>
      <vt:lpstr>Dalits (untouchables)</vt:lpstr>
      <vt:lpstr>When girls in south sudan no longer have to spend their days gathering water for their families, they can do what instead?</vt:lpstr>
      <vt:lpstr>Attend school</vt:lpstr>
      <vt:lpstr>4th column</vt:lpstr>
      <vt:lpstr>How much does 1 pair of eyeglasses cost?</vt:lpstr>
      <vt:lpstr>$10</vt:lpstr>
      <vt:lpstr>This item is a gift of mobility</vt:lpstr>
      <vt:lpstr>Wheelchair (bike is also an acceptable answer)</vt:lpstr>
      <vt:lpstr>Comfort cubs have been clinically proven to reduce feelings of what?</vt:lpstr>
      <vt:lpstr>Grief/trauma</vt:lpstr>
      <vt:lpstr>for every 10,000 people in Haiti, there are how many healthcare professionals?</vt:lpstr>
      <vt:lpstr>6</vt:lpstr>
      <vt:lpstr>5th column</vt:lpstr>
      <vt:lpstr>$24 provides training for indigenous women on what?</vt:lpstr>
      <vt:lpstr>Farming practices</vt:lpstr>
      <vt:lpstr>$17 can plant how many trees?</vt:lpstr>
      <vt:lpstr>15</vt:lpstr>
      <vt:lpstr>The tropical savannas of northern Australia are a stretch of iconic landscapes of more than how many acres?</vt:lpstr>
      <vt:lpstr>300 million</vt:lpstr>
      <vt:lpstr> poor, rural and Indigenous women are hardest hit by food shortages, droughts, floods, and diseases linked to what global issue?</vt:lpstr>
      <vt:lpstr>Climate change</vt:lpstr>
      <vt:lpstr>Credits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Game by iSpring</dc:title>
  <dc:creator>Mikhail Kokarev</dc:creator>
  <cp:lastModifiedBy>Krystal</cp:lastModifiedBy>
  <cp:revision>156</cp:revision>
  <dcterms:created xsi:type="dcterms:W3CDTF">2015-09-15T18:15:22Z</dcterms:created>
  <dcterms:modified xsi:type="dcterms:W3CDTF">2020-08-13T15:12:49Z</dcterms:modified>
</cp:coreProperties>
</file>